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6"/>
  </p:notesMasterIdLst>
  <p:sldIdLst>
    <p:sldId id="256" r:id="rId2"/>
    <p:sldId id="311" r:id="rId3"/>
    <p:sldId id="306" r:id="rId4"/>
    <p:sldId id="343" r:id="rId5"/>
    <p:sldId id="313" r:id="rId6"/>
    <p:sldId id="314" r:id="rId7"/>
    <p:sldId id="318" r:id="rId8"/>
    <p:sldId id="319" r:id="rId9"/>
    <p:sldId id="335" r:id="rId10"/>
    <p:sldId id="336" r:id="rId11"/>
    <p:sldId id="320" r:id="rId12"/>
    <p:sldId id="322" r:id="rId13"/>
    <p:sldId id="323" r:id="rId14"/>
    <p:sldId id="324" r:id="rId15"/>
    <p:sldId id="325" r:id="rId16"/>
    <p:sldId id="321" r:id="rId17"/>
    <p:sldId id="317" r:id="rId18"/>
    <p:sldId id="326" r:id="rId19"/>
    <p:sldId id="328" r:id="rId20"/>
    <p:sldId id="337" r:id="rId21"/>
    <p:sldId id="327" r:id="rId22"/>
    <p:sldId id="329" r:id="rId23"/>
    <p:sldId id="316" r:id="rId24"/>
    <p:sldId id="330" r:id="rId25"/>
    <p:sldId id="342" r:id="rId26"/>
    <p:sldId id="334" r:id="rId27"/>
    <p:sldId id="315" r:id="rId28"/>
    <p:sldId id="331" r:id="rId29"/>
    <p:sldId id="332" r:id="rId30"/>
    <p:sldId id="338" r:id="rId31"/>
    <p:sldId id="339" r:id="rId32"/>
    <p:sldId id="333" r:id="rId33"/>
    <p:sldId id="312" r:id="rId34"/>
    <p:sldId id="340"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7DFE78B-9213-B94F-9A12-06B1F33930E9}" v="6" dt="2025-02-20T09:08:59.48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6719"/>
    <p:restoredTop sz="90780"/>
  </p:normalViewPr>
  <p:slideViewPr>
    <p:cSldViewPr snapToGrid="0">
      <p:cViewPr varScale="1">
        <p:scale>
          <a:sx n="111" d="100"/>
          <a:sy n="111" d="100"/>
        </p:scale>
        <p:origin x="264" y="192"/>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42"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ilvia Caldararu" userId="fc8e66e4-48ec-41c8-8127-b05a3d560b48" providerId="ADAL" clId="{0F0BFA11-FC00-8541-8B44-05BECECE863F}"/>
    <pc:docChg chg="modSld">
      <pc:chgData name="Silvia Caldararu" userId="fc8e66e4-48ec-41c8-8127-b05a3d560b48" providerId="ADAL" clId="{0F0BFA11-FC00-8541-8B44-05BECECE863F}" dt="2024-02-22T09:37:34.961" v="50" actId="1076"/>
      <pc:docMkLst>
        <pc:docMk/>
      </pc:docMkLst>
      <pc:sldChg chg="modNotesTx">
        <pc:chgData name="Silvia Caldararu" userId="fc8e66e4-48ec-41c8-8127-b05a3d560b48" providerId="ADAL" clId="{0F0BFA11-FC00-8541-8B44-05BECECE863F}" dt="2024-02-18T14:08:42.885" v="11" actId="20577"/>
        <pc:sldMkLst>
          <pc:docMk/>
          <pc:sldMk cId="2520624385" sldId="312"/>
        </pc:sldMkLst>
      </pc:sldChg>
      <pc:sldChg chg="modNotesTx">
        <pc:chgData name="Silvia Caldararu" userId="fc8e66e4-48ec-41c8-8127-b05a3d560b48" providerId="ADAL" clId="{0F0BFA11-FC00-8541-8B44-05BECECE863F}" dt="2024-02-18T14:08:16.988" v="8" actId="20577"/>
        <pc:sldMkLst>
          <pc:docMk/>
          <pc:sldMk cId="410019461" sldId="313"/>
        </pc:sldMkLst>
      </pc:sldChg>
      <pc:sldChg chg="modSp mod">
        <pc:chgData name="Silvia Caldararu" userId="fc8e66e4-48ec-41c8-8127-b05a3d560b48" providerId="ADAL" clId="{0F0BFA11-FC00-8541-8B44-05BECECE863F}" dt="2024-02-22T09:35:36.086" v="46" actId="20577"/>
        <pc:sldMkLst>
          <pc:docMk/>
          <pc:sldMk cId="796554521" sldId="315"/>
        </pc:sldMkLst>
      </pc:sldChg>
      <pc:sldChg chg="modSp mod modNotesTx">
        <pc:chgData name="Silvia Caldararu" userId="fc8e66e4-48ec-41c8-8127-b05a3d560b48" providerId="ADAL" clId="{0F0BFA11-FC00-8541-8B44-05BECECE863F}" dt="2024-02-18T14:10:30.975" v="45" actId="20577"/>
        <pc:sldMkLst>
          <pc:docMk/>
          <pc:sldMk cId="4294024177" sldId="319"/>
        </pc:sldMkLst>
      </pc:sldChg>
      <pc:sldChg chg="modSp mod">
        <pc:chgData name="Silvia Caldararu" userId="fc8e66e4-48ec-41c8-8127-b05a3d560b48" providerId="ADAL" clId="{0F0BFA11-FC00-8541-8B44-05BECECE863F}" dt="2024-02-22T09:37:34.961" v="50" actId="1076"/>
        <pc:sldMkLst>
          <pc:docMk/>
          <pc:sldMk cId="2368617791" sldId="338"/>
        </pc:sldMkLst>
      </pc:sldChg>
    </pc:docChg>
  </pc:docChgLst>
  <pc:docChgLst>
    <pc:chgData name="Silvia Caldararu" userId="fc8e66e4-48ec-41c8-8127-b05a3d560b48" providerId="ADAL" clId="{87DFE78B-9213-B94F-9A12-06B1F33930E9}"/>
    <pc:docChg chg="custSel addSld delSld modSld">
      <pc:chgData name="Silvia Caldararu" userId="fc8e66e4-48ec-41c8-8127-b05a3d560b48" providerId="ADAL" clId="{87DFE78B-9213-B94F-9A12-06B1F33930E9}" dt="2025-02-20T09:09:02.189" v="186" actId="2696"/>
      <pc:docMkLst>
        <pc:docMk/>
      </pc:docMkLst>
      <pc:sldChg chg="del">
        <pc:chgData name="Silvia Caldararu" userId="fc8e66e4-48ec-41c8-8127-b05a3d560b48" providerId="ADAL" clId="{87DFE78B-9213-B94F-9A12-06B1F33930E9}" dt="2025-02-20T09:09:02.189" v="186" actId="2696"/>
        <pc:sldMkLst>
          <pc:docMk/>
          <pc:sldMk cId="2137976474" sldId="272"/>
        </pc:sldMkLst>
      </pc:sldChg>
      <pc:sldChg chg="modSp">
        <pc:chgData name="Silvia Caldararu" userId="fc8e66e4-48ec-41c8-8127-b05a3d560b48" providerId="ADAL" clId="{87DFE78B-9213-B94F-9A12-06B1F33930E9}" dt="2025-02-20T09:04:24.330" v="180" actId="1076"/>
        <pc:sldMkLst>
          <pc:docMk/>
          <pc:sldMk cId="1726873339" sldId="326"/>
        </pc:sldMkLst>
        <pc:picChg chg="mod">
          <ac:chgData name="Silvia Caldararu" userId="fc8e66e4-48ec-41c8-8127-b05a3d560b48" providerId="ADAL" clId="{87DFE78B-9213-B94F-9A12-06B1F33930E9}" dt="2025-02-20T09:04:24.330" v="180" actId="1076"/>
          <ac:picMkLst>
            <pc:docMk/>
            <pc:sldMk cId="1726873339" sldId="326"/>
            <ac:picMk id="5122" creationId="{13374BD2-6058-AD27-E729-3C9C5A7C542D}"/>
          </ac:picMkLst>
        </pc:picChg>
      </pc:sldChg>
      <pc:sldChg chg="modSp mod">
        <pc:chgData name="Silvia Caldararu" userId="fc8e66e4-48ec-41c8-8127-b05a3d560b48" providerId="ADAL" clId="{87DFE78B-9213-B94F-9A12-06B1F33930E9}" dt="2025-02-19T14:06:04.393" v="1" actId="14100"/>
        <pc:sldMkLst>
          <pc:docMk/>
          <pc:sldMk cId="2251046357" sldId="339"/>
        </pc:sldMkLst>
        <pc:spChg chg="mod">
          <ac:chgData name="Silvia Caldararu" userId="fc8e66e4-48ec-41c8-8127-b05a3d560b48" providerId="ADAL" clId="{87DFE78B-9213-B94F-9A12-06B1F33930E9}" dt="2025-02-19T14:06:04.393" v="1" actId="14100"/>
          <ac:spMkLst>
            <pc:docMk/>
            <pc:sldMk cId="2251046357" sldId="339"/>
            <ac:spMk id="2" creationId="{346F5CAA-F0F3-94D8-1FF7-64F96DE543A5}"/>
          </ac:spMkLst>
        </pc:spChg>
      </pc:sldChg>
      <pc:sldChg chg="modSp new del mod">
        <pc:chgData name="Silvia Caldararu" userId="fc8e66e4-48ec-41c8-8127-b05a3d560b48" providerId="ADAL" clId="{87DFE78B-9213-B94F-9A12-06B1F33930E9}" dt="2025-02-20T09:03:11.583" v="33" actId="2696"/>
        <pc:sldMkLst>
          <pc:docMk/>
          <pc:sldMk cId="3719128822" sldId="341"/>
        </pc:sldMkLst>
        <pc:spChg chg="mod">
          <ac:chgData name="Silvia Caldararu" userId="fc8e66e4-48ec-41c8-8127-b05a3d560b48" providerId="ADAL" clId="{87DFE78B-9213-B94F-9A12-06B1F33930E9}" dt="2025-02-20T09:01:57.754" v="31" actId="20577"/>
          <ac:spMkLst>
            <pc:docMk/>
            <pc:sldMk cId="3719128822" sldId="341"/>
            <ac:spMk id="2" creationId="{705EB413-E1B9-079C-0A6D-7585C258DC29}"/>
          </ac:spMkLst>
        </pc:spChg>
      </pc:sldChg>
      <pc:sldChg chg="addSp modSp add mod">
        <pc:chgData name="Silvia Caldararu" userId="fc8e66e4-48ec-41c8-8127-b05a3d560b48" providerId="ADAL" clId="{87DFE78B-9213-B94F-9A12-06B1F33930E9}" dt="2025-02-20T09:04:39.007" v="183" actId="1076"/>
        <pc:sldMkLst>
          <pc:docMk/>
          <pc:sldMk cId="1018315196" sldId="342"/>
        </pc:sldMkLst>
        <pc:spChg chg="mod">
          <ac:chgData name="Silvia Caldararu" userId="fc8e66e4-48ec-41c8-8127-b05a3d560b48" providerId="ADAL" clId="{87DFE78B-9213-B94F-9A12-06B1F33930E9}" dt="2025-02-20T09:03:15.270" v="34"/>
          <ac:spMkLst>
            <pc:docMk/>
            <pc:sldMk cId="1018315196" sldId="342"/>
            <ac:spMk id="2" creationId="{F566A1DA-8E20-0FDA-5099-416DA9F16321}"/>
          </ac:spMkLst>
        </pc:spChg>
        <pc:spChg chg="mod">
          <ac:chgData name="Silvia Caldararu" userId="fc8e66e4-48ec-41c8-8127-b05a3d560b48" providerId="ADAL" clId="{87DFE78B-9213-B94F-9A12-06B1F33930E9}" dt="2025-02-20T09:04:16.568" v="179" actId="313"/>
          <ac:spMkLst>
            <pc:docMk/>
            <pc:sldMk cId="1018315196" sldId="342"/>
            <ac:spMk id="14" creationId="{18EDAF6E-3403-016C-7666-3A22E854C7A2}"/>
          </ac:spMkLst>
        </pc:spChg>
        <pc:picChg chg="add mod">
          <ac:chgData name="Silvia Caldararu" userId="fc8e66e4-48ec-41c8-8127-b05a3d560b48" providerId="ADAL" clId="{87DFE78B-9213-B94F-9A12-06B1F33930E9}" dt="2025-02-20T09:04:39.007" v="183" actId="1076"/>
          <ac:picMkLst>
            <pc:docMk/>
            <pc:sldMk cId="1018315196" sldId="342"/>
            <ac:picMk id="5" creationId="{6044040A-4DA4-493E-D4C1-BF00D83C0F58}"/>
          </ac:picMkLst>
        </pc:picChg>
      </pc:sldChg>
      <pc:sldChg chg="delSp add setBg delDesignElem">
        <pc:chgData name="Silvia Caldararu" userId="fc8e66e4-48ec-41c8-8127-b05a3d560b48" providerId="ADAL" clId="{87DFE78B-9213-B94F-9A12-06B1F33930E9}" dt="2025-02-20T09:08:59.487" v="185"/>
        <pc:sldMkLst>
          <pc:docMk/>
          <pc:sldMk cId="216320798" sldId="343"/>
        </pc:sldMkLst>
        <pc:spChg chg="del">
          <ac:chgData name="Silvia Caldararu" userId="fc8e66e4-48ec-41c8-8127-b05a3d560b48" providerId="ADAL" clId="{87DFE78B-9213-B94F-9A12-06B1F33930E9}" dt="2025-02-20T09:08:59.487" v="185"/>
          <ac:spMkLst>
            <pc:docMk/>
            <pc:sldMk cId="216320798" sldId="343"/>
            <ac:spMk id="13" creationId="{42A4FC2C-047E-45A5-965D-8E1E3BF09BC6}"/>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17C296D-0D06-284B-B87C-F60A2944FC36}" type="datetimeFigureOut">
              <a:rPr lang="en-GB" smtClean="0"/>
              <a:t>19/02/2025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BF029E9-EFC5-5C4E-97AC-E6D4B6D008B8}" type="slidenum">
              <a:rPr lang="en-GB" smtClean="0"/>
              <a:t>‹#›</a:t>
            </a:fld>
            <a:endParaRPr lang="en-GB"/>
          </a:p>
        </p:txBody>
      </p:sp>
    </p:spTree>
    <p:extLst>
      <p:ext uri="{BB962C8B-B14F-4D97-AF65-F5344CB8AC3E}">
        <p14:creationId xmlns:p14="http://schemas.microsoft.com/office/powerpoint/2010/main" val="7927579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10103f854dc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10103f854dc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238171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IPCC AR6 WG I, chapter 1 Figure 1.24</a:t>
            </a:r>
          </a:p>
          <a:p>
            <a:endParaRPr lang="en-GB" dirty="0"/>
          </a:p>
        </p:txBody>
      </p:sp>
      <p:sp>
        <p:nvSpPr>
          <p:cNvPr id="4" name="Slide Number Placeholder 3"/>
          <p:cNvSpPr>
            <a:spLocks noGrp="1"/>
          </p:cNvSpPr>
          <p:nvPr>
            <p:ph type="sldNum" sz="quarter" idx="5"/>
          </p:nvPr>
        </p:nvSpPr>
        <p:spPr/>
        <p:txBody>
          <a:bodyPr/>
          <a:lstStyle/>
          <a:p>
            <a:fld id="{BBF029E9-EFC5-5C4E-97AC-E6D4B6D008B8}" type="slidenum">
              <a:rPr lang="en-GB" smtClean="0"/>
              <a:t>5</a:t>
            </a:fld>
            <a:endParaRPr lang="en-GB"/>
          </a:p>
        </p:txBody>
      </p:sp>
    </p:spTree>
    <p:extLst>
      <p:ext uri="{BB962C8B-B14F-4D97-AF65-F5344CB8AC3E}">
        <p14:creationId xmlns:p14="http://schemas.microsoft.com/office/powerpoint/2010/main" val="7893241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IPCC WG I, chapter 1, Box </a:t>
            </a:r>
            <a:r>
              <a:rPr lang="en-IE"/>
              <a:t>1.4 AND O’Neill</a:t>
            </a:r>
            <a:r>
              <a:rPr lang="en-IE" dirty="0"/>
              <a:t>, B. C., Tebaldi, C., van Vuuren, D. P., Eyring, V., </a:t>
            </a:r>
            <a:r>
              <a:rPr lang="en-IE" dirty="0" err="1"/>
              <a:t>Friedlingstein</a:t>
            </a:r>
            <a:r>
              <a:rPr lang="en-IE" dirty="0"/>
              <a:t>, P., Hurtt, G., </a:t>
            </a:r>
            <a:r>
              <a:rPr lang="en-IE" dirty="0" err="1"/>
              <a:t>Knutti</a:t>
            </a:r>
            <a:r>
              <a:rPr lang="en-IE" dirty="0"/>
              <a:t>, R., </a:t>
            </a:r>
            <a:r>
              <a:rPr lang="en-IE" dirty="0" err="1"/>
              <a:t>Kriegler</a:t>
            </a:r>
            <a:r>
              <a:rPr lang="en-IE" dirty="0"/>
              <a:t>, E., </a:t>
            </a:r>
            <a:r>
              <a:rPr lang="en-IE" dirty="0" err="1"/>
              <a:t>Lamarque</a:t>
            </a:r>
            <a:r>
              <a:rPr lang="en-IE" dirty="0"/>
              <a:t>, J.-F., Lowe, J., </a:t>
            </a:r>
            <a:r>
              <a:rPr lang="en-IE" dirty="0" err="1"/>
              <a:t>Meehl</a:t>
            </a:r>
            <a:r>
              <a:rPr lang="en-IE" dirty="0"/>
              <a:t>, G. A., Moss, R., </a:t>
            </a:r>
            <a:r>
              <a:rPr lang="en-IE" dirty="0" err="1"/>
              <a:t>Riahi</a:t>
            </a:r>
            <a:r>
              <a:rPr lang="en-IE" dirty="0"/>
              <a:t>, K., &amp; Sanderson, B. M. (2016). The Scenario Model Intercomparison Project (</a:t>
            </a:r>
            <a:r>
              <a:rPr lang="en-IE" dirty="0" err="1"/>
              <a:t>ScenarioMIP</a:t>
            </a:r>
            <a:r>
              <a:rPr lang="en-IE" dirty="0"/>
              <a:t>) for CMIP6. </a:t>
            </a:r>
            <a:r>
              <a:rPr lang="en-IE" i="1" dirty="0"/>
              <a:t>Geoscientific Model Development</a:t>
            </a:r>
            <a:r>
              <a:rPr lang="en-IE" dirty="0"/>
              <a:t>, </a:t>
            </a:r>
            <a:r>
              <a:rPr lang="en-IE" i="1" dirty="0"/>
              <a:t>9</a:t>
            </a:r>
            <a:r>
              <a:rPr lang="en-IE" dirty="0"/>
              <a:t>(9), 3461–3482. https://</a:t>
            </a:r>
            <a:r>
              <a:rPr lang="en-IE" dirty="0" err="1"/>
              <a:t>doi.org</a:t>
            </a:r>
            <a:r>
              <a:rPr lang="en-IE" dirty="0"/>
              <a:t>/10.5194/gmd-9-3461-2016</a:t>
            </a:r>
            <a:endParaRPr lang="en-GB" dirty="0"/>
          </a:p>
        </p:txBody>
      </p:sp>
      <p:sp>
        <p:nvSpPr>
          <p:cNvPr id="4" name="Slide Number Placeholder 3"/>
          <p:cNvSpPr>
            <a:spLocks noGrp="1"/>
          </p:cNvSpPr>
          <p:nvPr>
            <p:ph type="sldNum" sz="quarter" idx="5"/>
          </p:nvPr>
        </p:nvSpPr>
        <p:spPr/>
        <p:txBody>
          <a:bodyPr/>
          <a:lstStyle/>
          <a:p>
            <a:fld id="{BBF029E9-EFC5-5C4E-97AC-E6D4B6D008B8}" type="slidenum">
              <a:rPr lang="en-GB" smtClean="0"/>
              <a:t>8</a:t>
            </a:fld>
            <a:endParaRPr lang="en-GB"/>
          </a:p>
        </p:txBody>
      </p:sp>
    </p:spTree>
    <p:extLst>
      <p:ext uri="{BB962C8B-B14F-4D97-AF65-F5344CB8AC3E}">
        <p14:creationId xmlns:p14="http://schemas.microsoft.com/office/powerpoint/2010/main" val="28961335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10103f854dc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10103f854dc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667508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IPCC AR6 WG I, chapter 1 Figure 1.245</a:t>
            </a:r>
          </a:p>
        </p:txBody>
      </p:sp>
      <p:sp>
        <p:nvSpPr>
          <p:cNvPr id="4" name="Slide Number Placeholder 3"/>
          <p:cNvSpPr>
            <a:spLocks noGrp="1"/>
          </p:cNvSpPr>
          <p:nvPr>
            <p:ph type="sldNum" sz="quarter" idx="5"/>
          </p:nvPr>
        </p:nvSpPr>
        <p:spPr/>
        <p:txBody>
          <a:bodyPr/>
          <a:lstStyle/>
          <a:p>
            <a:fld id="{BBF029E9-EFC5-5C4E-97AC-E6D4B6D008B8}" type="slidenum">
              <a:rPr lang="en-GB" smtClean="0"/>
              <a:t>33</a:t>
            </a:fld>
            <a:endParaRPr lang="en-GB"/>
          </a:p>
        </p:txBody>
      </p:sp>
    </p:spTree>
    <p:extLst>
      <p:ext uri="{BB962C8B-B14F-4D97-AF65-F5344CB8AC3E}">
        <p14:creationId xmlns:p14="http://schemas.microsoft.com/office/powerpoint/2010/main" val="315216682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4C59E3-EB37-E9D7-9630-840A43B0B060}"/>
              </a:ext>
            </a:extLst>
          </p:cNvPr>
          <p:cNvSpPr>
            <a:spLocks noGrp="1"/>
          </p:cNvSpPr>
          <p:nvPr>
            <p:ph type="ctrTitle"/>
          </p:nvPr>
        </p:nvSpPr>
        <p:spPr>
          <a:xfrm>
            <a:off x="347869" y="2235200"/>
            <a:ext cx="11280913" cy="2387600"/>
          </a:xfrm>
        </p:spPr>
        <p:txBody>
          <a:bodyPr anchor="b"/>
          <a:lstStyle>
            <a:lvl1pPr algn="ctr">
              <a:defRPr sz="6000"/>
            </a:lvl1pPr>
          </a:lstStyle>
          <a:p>
            <a:r>
              <a:rPr lang="en-GB"/>
              <a:t>Click to edit Master title style</a:t>
            </a:r>
            <a:endParaRPr lang="en-US" dirty="0"/>
          </a:p>
        </p:txBody>
      </p:sp>
      <p:sp>
        <p:nvSpPr>
          <p:cNvPr id="3" name="Subtitle 2">
            <a:extLst>
              <a:ext uri="{FF2B5EF4-FFF2-40B4-BE49-F238E27FC236}">
                <a16:creationId xmlns:a16="http://schemas.microsoft.com/office/drawing/2014/main" id="{1D9FF4C9-862F-D3AC-230E-317C1335269E}"/>
              </a:ext>
            </a:extLst>
          </p:cNvPr>
          <p:cNvSpPr>
            <a:spLocks noGrp="1"/>
          </p:cNvSpPr>
          <p:nvPr>
            <p:ph type="subTitle" idx="1" hasCustomPrompt="1"/>
          </p:nvPr>
        </p:nvSpPr>
        <p:spPr>
          <a:xfrm>
            <a:off x="1524000" y="5079587"/>
            <a:ext cx="9144000" cy="920266"/>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Silvia Caldararu</a:t>
            </a:r>
          </a:p>
          <a:p>
            <a:r>
              <a:rPr lang="en-GB" dirty="0"/>
              <a:t>ESU22001 Climate Science</a:t>
            </a:r>
            <a:endParaRPr lang="en-US" dirty="0"/>
          </a:p>
        </p:txBody>
      </p:sp>
      <p:sp>
        <p:nvSpPr>
          <p:cNvPr id="4" name="Date Placeholder 3">
            <a:extLst>
              <a:ext uri="{FF2B5EF4-FFF2-40B4-BE49-F238E27FC236}">
                <a16:creationId xmlns:a16="http://schemas.microsoft.com/office/drawing/2014/main" id="{5BC5A05A-79D9-A64D-C24D-0E3A0B7E5787}"/>
              </a:ext>
            </a:extLst>
          </p:cNvPr>
          <p:cNvSpPr>
            <a:spLocks noGrp="1"/>
          </p:cNvSpPr>
          <p:nvPr>
            <p:ph type="dt" sz="half" idx="10"/>
          </p:nvPr>
        </p:nvSpPr>
        <p:spPr/>
        <p:txBody>
          <a:bodyPr/>
          <a:lstStyle/>
          <a:p>
            <a:fld id="{85BFAE13-7034-874F-9F7B-7A0810F7336D}" type="datetimeFigureOut">
              <a:rPr lang="en-US" smtClean="0"/>
              <a:t>2/19/25</a:t>
            </a:fld>
            <a:endParaRPr lang="en-US"/>
          </a:p>
        </p:txBody>
      </p:sp>
      <p:sp>
        <p:nvSpPr>
          <p:cNvPr id="5" name="Footer Placeholder 4">
            <a:extLst>
              <a:ext uri="{FF2B5EF4-FFF2-40B4-BE49-F238E27FC236}">
                <a16:creationId xmlns:a16="http://schemas.microsoft.com/office/drawing/2014/main" id="{C88864EC-0429-B9B1-0609-18C4D8A5EA6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F74626D-4403-D57E-A24B-48394EA83260}"/>
              </a:ext>
            </a:extLst>
          </p:cNvPr>
          <p:cNvSpPr>
            <a:spLocks noGrp="1"/>
          </p:cNvSpPr>
          <p:nvPr>
            <p:ph type="sldNum" sz="quarter" idx="12"/>
          </p:nvPr>
        </p:nvSpPr>
        <p:spPr/>
        <p:txBody>
          <a:bodyPr/>
          <a:lstStyle/>
          <a:p>
            <a:fld id="{0E34FB55-CA96-5542-8288-AFFAF5B2B28B}" type="slidenum">
              <a:rPr lang="en-US" smtClean="0"/>
              <a:t>‹#›</a:t>
            </a:fld>
            <a:endParaRPr lang="en-US"/>
          </a:p>
        </p:txBody>
      </p:sp>
      <p:pic>
        <p:nvPicPr>
          <p:cNvPr id="10" name="Picture 9" descr="Background pattern&#10;&#10;Description automatically generated">
            <a:extLst>
              <a:ext uri="{FF2B5EF4-FFF2-40B4-BE49-F238E27FC236}">
                <a16:creationId xmlns:a16="http://schemas.microsoft.com/office/drawing/2014/main" id="{3A5F1C7D-A432-BA31-421B-3541BF7CFC28}"/>
              </a:ext>
            </a:extLst>
          </p:cNvPr>
          <p:cNvPicPr>
            <a:picLocks noChangeAspect="1"/>
          </p:cNvPicPr>
          <p:nvPr userDrawn="1"/>
        </p:nvPicPr>
        <p:blipFill>
          <a:blip r:embed="rId2"/>
          <a:stretch>
            <a:fillRect/>
          </a:stretch>
        </p:blipFill>
        <p:spPr>
          <a:xfrm>
            <a:off x="1" y="0"/>
            <a:ext cx="12191999" cy="2503488"/>
          </a:xfrm>
          <a:prstGeom prst="rect">
            <a:avLst/>
          </a:prstGeom>
        </p:spPr>
      </p:pic>
    </p:spTree>
    <p:extLst>
      <p:ext uri="{BB962C8B-B14F-4D97-AF65-F5344CB8AC3E}">
        <p14:creationId xmlns:p14="http://schemas.microsoft.com/office/powerpoint/2010/main" val="29508788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5F2C2F-B0E2-AF07-F597-E36856D514A0}"/>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394C9E4B-99E2-BDE8-516F-53E8DFD383D6}"/>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27AF280D-EB9B-8D5D-5708-B27B43DB980A}"/>
              </a:ext>
            </a:extLst>
          </p:cNvPr>
          <p:cNvSpPr>
            <a:spLocks noGrp="1"/>
          </p:cNvSpPr>
          <p:nvPr>
            <p:ph type="dt" sz="half" idx="10"/>
          </p:nvPr>
        </p:nvSpPr>
        <p:spPr/>
        <p:txBody>
          <a:bodyPr/>
          <a:lstStyle/>
          <a:p>
            <a:fld id="{85BFAE13-7034-874F-9F7B-7A0810F7336D}" type="datetimeFigureOut">
              <a:rPr lang="en-US" smtClean="0"/>
              <a:t>2/19/25</a:t>
            </a:fld>
            <a:endParaRPr lang="en-US"/>
          </a:p>
        </p:txBody>
      </p:sp>
      <p:sp>
        <p:nvSpPr>
          <p:cNvPr id="5" name="Footer Placeholder 4">
            <a:extLst>
              <a:ext uri="{FF2B5EF4-FFF2-40B4-BE49-F238E27FC236}">
                <a16:creationId xmlns:a16="http://schemas.microsoft.com/office/drawing/2014/main" id="{E8139087-E8FA-806F-9DE8-D8982C31E6E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667176F-D96A-B5E2-8421-B41C64C42C1D}"/>
              </a:ext>
            </a:extLst>
          </p:cNvPr>
          <p:cNvSpPr>
            <a:spLocks noGrp="1"/>
          </p:cNvSpPr>
          <p:nvPr>
            <p:ph type="sldNum" sz="quarter" idx="12"/>
          </p:nvPr>
        </p:nvSpPr>
        <p:spPr/>
        <p:txBody>
          <a:bodyPr/>
          <a:lstStyle/>
          <a:p>
            <a:fld id="{0E34FB55-CA96-5542-8288-AFFAF5B2B28B}" type="slidenum">
              <a:rPr lang="en-US" smtClean="0"/>
              <a:t>‹#›</a:t>
            </a:fld>
            <a:endParaRPr lang="en-US"/>
          </a:p>
        </p:txBody>
      </p:sp>
    </p:spTree>
    <p:extLst>
      <p:ext uri="{BB962C8B-B14F-4D97-AF65-F5344CB8AC3E}">
        <p14:creationId xmlns:p14="http://schemas.microsoft.com/office/powerpoint/2010/main" val="32518554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D869F4E-0271-8A0B-30F6-30E353DB357D}"/>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7764D047-5ADA-C536-5A0F-BB5B9496A1F1}"/>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B23565A8-A65A-D203-5862-A8BBC5DE5224}"/>
              </a:ext>
            </a:extLst>
          </p:cNvPr>
          <p:cNvSpPr>
            <a:spLocks noGrp="1"/>
          </p:cNvSpPr>
          <p:nvPr>
            <p:ph type="dt" sz="half" idx="10"/>
          </p:nvPr>
        </p:nvSpPr>
        <p:spPr/>
        <p:txBody>
          <a:bodyPr/>
          <a:lstStyle/>
          <a:p>
            <a:fld id="{85BFAE13-7034-874F-9F7B-7A0810F7336D}" type="datetimeFigureOut">
              <a:rPr lang="en-US" smtClean="0"/>
              <a:t>2/19/25</a:t>
            </a:fld>
            <a:endParaRPr lang="en-US"/>
          </a:p>
        </p:txBody>
      </p:sp>
      <p:sp>
        <p:nvSpPr>
          <p:cNvPr id="5" name="Footer Placeholder 4">
            <a:extLst>
              <a:ext uri="{FF2B5EF4-FFF2-40B4-BE49-F238E27FC236}">
                <a16:creationId xmlns:a16="http://schemas.microsoft.com/office/drawing/2014/main" id="{7848B845-D8AF-648E-2E66-CF8F970D0BB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BAF587C-F58D-32DD-4296-7E5B6E223F13}"/>
              </a:ext>
            </a:extLst>
          </p:cNvPr>
          <p:cNvSpPr>
            <a:spLocks noGrp="1"/>
          </p:cNvSpPr>
          <p:nvPr>
            <p:ph type="sldNum" sz="quarter" idx="12"/>
          </p:nvPr>
        </p:nvSpPr>
        <p:spPr/>
        <p:txBody>
          <a:bodyPr/>
          <a:lstStyle/>
          <a:p>
            <a:fld id="{0E34FB55-CA96-5542-8288-AFFAF5B2B28B}" type="slidenum">
              <a:rPr lang="en-US" smtClean="0"/>
              <a:t>‹#›</a:t>
            </a:fld>
            <a:endParaRPr lang="en-US"/>
          </a:p>
        </p:txBody>
      </p:sp>
    </p:spTree>
    <p:extLst>
      <p:ext uri="{BB962C8B-B14F-4D97-AF65-F5344CB8AC3E}">
        <p14:creationId xmlns:p14="http://schemas.microsoft.com/office/powerpoint/2010/main" val="7244247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1F156D-F5D1-F356-8BF7-87130259C060}"/>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97D3E15D-587D-CC2B-7BDA-01C892F50F20}"/>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DEF66C14-05B1-138B-3252-65B476F6A5F6}"/>
              </a:ext>
            </a:extLst>
          </p:cNvPr>
          <p:cNvSpPr>
            <a:spLocks noGrp="1"/>
          </p:cNvSpPr>
          <p:nvPr>
            <p:ph type="dt" sz="half" idx="10"/>
          </p:nvPr>
        </p:nvSpPr>
        <p:spPr/>
        <p:txBody>
          <a:bodyPr/>
          <a:lstStyle/>
          <a:p>
            <a:fld id="{85BFAE13-7034-874F-9F7B-7A0810F7336D}" type="datetimeFigureOut">
              <a:rPr lang="en-US" smtClean="0"/>
              <a:t>2/19/25</a:t>
            </a:fld>
            <a:endParaRPr lang="en-US"/>
          </a:p>
        </p:txBody>
      </p:sp>
      <p:sp>
        <p:nvSpPr>
          <p:cNvPr id="5" name="Footer Placeholder 4">
            <a:extLst>
              <a:ext uri="{FF2B5EF4-FFF2-40B4-BE49-F238E27FC236}">
                <a16:creationId xmlns:a16="http://schemas.microsoft.com/office/drawing/2014/main" id="{66CFCF9C-0619-F27C-118C-5D00A32F5F8C}"/>
              </a:ext>
            </a:extLst>
          </p:cNvPr>
          <p:cNvSpPr>
            <a:spLocks noGrp="1"/>
          </p:cNvSpPr>
          <p:nvPr>
            <p:ph type="ftr" sz="quarter" idx="11"/>
          </p:nvPr>
        </p:nvSpPr>
        <p:spPr/>
        <p:txBody>
          <a:bodyPr/>
          <a:lstStyle/>
          <a:p>
            <a:r>
              <a:rPr lang="en-US" dirty="0"/>
              <a:t>ESU22001</a:t>
            </a:r>
          </a:p>
        </p:txBody>
      </p:sp>
      <p:sp>
        <p:nvSpPr>
          <p:cNvPr id="6" name="Slide Number Placeholder 5">
            <a:extLst>
              <a:ext uri="{FF2B5EF4-FFF2-40B4-BE49-F238E27FC236}">
                <a16:creationId xmlns:a16="http://schemas.microsoft.com/office/drawing/2014/main" id="{AA549238-3FD5-EC64-FACF-924DB0DDAB36}"/>
              </a:ext>
            </a:extLst>
          </p:cNvPr>
          <p:cNvSpPr>
            <a:spLocks noGrp="1"/>
          </p:cNvSpPr>
          <p:nvPr>
            <p:ph type="sldNum" sz="quarter" idx="12"/>
          </p:nvPr>
        </p:nvSpPr>
        <p:spPr/>
        <p:txBody>
          <a:bodyPr/>
          <a:lstStyle/>
          <a:p>
            <a:fld id="{0E34FB55-CA96-5542-8288-AFFAF5B2B28B}" type="slidenum">
              <a:rPr lang="en-US" smtClean="0"/>
              <a:t>‹#›</a:t>
            </a:fld>
            <a:endParaRPr lang="en-US"/>
          </a:p>
        </p:txBody>
      </p:sp>
    </p:spTree>
    <p:extLst>
      <p:ext uri="{BB962C8B-B14F-4D97-AF65-F5344CB8AC3E}">
        <p14:creationId xmlns:p14="http://schemas.microsoft.com/office/powerpoint/2010/main" val="37722628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E1BB2-0698-C2A3-0564-B2D3518F8958}"/>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CD6E0747-930E-CFEA-B115-5AAA120F271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301C4F43-F17F-C561-88B5-4C78ED4216D5}"/>
              </a:ext>
            </a:extLst>
          </p:cNvPr>
          <p:cNvSpPr>
            <a:spLocks noGrp="1"/>
          </p:cNvSpPr>
          <p:nvPr>
            <p:ph type="dt" sz="half" idx="10"/>
          </p:nvPr>
        </p:nvSpPr>
        <p:spPr/>
        <p:txBody>
          <a:bodyPr/>
          <a:lstStyle/>
          <a:p>
            <a:fld id="{85BFAE13-7034-874F-9F7B-7A0810F7336D}" type="datetimeFigureOut">
              <a:rPr lang="en-US" smtClean="0"/>
              <a:t>2/19/25</a:t>
            </a:fld>
            <a:endParaRPr lang="en-US"/>
          </a:p>
        </p:txBody>
      </p:sp>
      <p:sp>
        <p:nvSpPr>
          <p:cNvPr id="5" name="Footer Placeholder 4">
            <a:extLst>
              <a:ext uri="{FF2B5EF4-FFF2-40B4-BE49-F238E27FC236}">
                <a16:creationId xmlns:a16="http://schemas.microsoft.com/office/drawing/2014/main" id="{20DF68A1-5203-AF83-BF12-39AFBA85EC6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01B554B-46C3-B1BF-6584-E03EB8B08166}"/>
              </a:ext>
            </a:extLst>
          </p:cNvPr>
          <p:cNvSpPr>
            <a:spLocks noGrp="1"/>
          </p:cNvSpPr>
          <p:nvPr>
            <p:ph type="sldNum" sz="quarter" idx="12"/>
          </p:nvPr>
        </p:nvSpPr>
        <p:spPr/>
        <p:txBody>
          <a:bodyPr/>
          <a:lstStyle/>
          <a:p>
            <a:fld id="{0E34FB55-CA96-5542-8288-AFFAF5B2B28B}" type="slidenum">
              <a:rPr lang="en-US" smtClean="0"/>
              <a:t>‹#›</a:t>
            </a:fld>
            <a:endParaRPr lang="en-US"/>
          </a:p>
        </p:txBody>
      </p:sp>
    </p:spTree>
    <p:extLst>
      <p:ext uri="{BB962C8B-B14F-4D97-AF65-F5344CB8AC3E}">
        <p14:creationId xmlns:p14="http://schemas.microsoft.com/office/powerpoint/2010/main" val="23539690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F85CCF-CE22-A68E-D301-928A82DF8871}"/>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73DDFC7C-CAB0-DBED-8480-D76682E8DECA}"/>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DAC26507-6124-5BCE-C60E-805155AE97EA}"/>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C271356F-262B-566E-809E-96D0229C619A}"/>
              </a:ext>
            </a:extLst>
          </p:cNvPr>
          <p:cNvSpPr>
            <a:spLocks noGrp="1"/>
          </p:cNvSpPr>
          <p:nvPr>
            <p:ph type="dt" sz="half" idx="10"/>
          </p:nvPr>
        </p:nvSpPr>
        <p:spPr/>
        <p:txBody>
          <a:bodyPr/>
          <a:lstStyle/>
          <a:p>
            <a:fld id="{85BFAE13-7034-874F-9F7B-7A0810F7336D}" type="datetimeFigureOut">
              <a:rPr lang="en-US" smtClean="0"/>
              <a:t>2/19/25</a:t>
            </a:fld>
            <a:endParaRPr lang="en-US"/>
          </a:p>
        </p:txBody>
      </p:sp>
      <p:sp>
        <p:nvSpPr>
          <p:cNvPr id="6" name="Footer Placeholder 5">
            <a:extLst>
              <a:ext uri="{FF2B5EF4-FFF2-40B4-BE49-F238E27FC236}">
                <a16:creationId xmlns:a16="http://schemas.microsoft.com/office/drawing/2014/main" id="{897168CB-E4DF-D451-035A-2208DF71417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F990623-196E-EC16-03DD-387FFDE781B8}"/>
              </a:ext>
            </a:extLst>
          </p:cNvPr>
          <p:cNvSpPr>
            <a:spLocks noGrp="1"/>
          </p:cNvSpPr>
          <p:nvPr>
            <p:ph type="sldNum" sz="quarter" idx="12"/>
          </p:nvPr>
        </p:nvSpPr>
        <p:spPr/>
        <p:txBody>
          <a:bodyPr/>
          <a:lstStyle/>
          <a:p>
            <a:fld id="{0E34FB55-CA96-5542-8288-AFFAF5B2B28B}" type="slidenum">
              <a:rPr lang="en-US" smtClean="0"/>
              <a:t>‹#›</a:t>
            </a:fld>
            <a:endParaRPr lang="en-US"/>
          </a:p>
        </p:txBody>
      </p:sp>
    </p:spTree>
    <p:extLst>
      <p:ext uri="{BB962C8B-B14F-4D97-AF65-F5344CB8AC3E}">
        <p14:creationId xmlns:p14="http://schemas.microsoft.com/office/powerpoint/2010/main" val="24982933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4EE89-B1D3-F260-5E9C-5980841107B3}"/>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1A266162-1F5E-2FAA-D6A9-4AAE61AAF80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80AE8EB7-B75E-8A00-5154-59EC41A8CA7A}"/>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84E186C0-6DD3-60A6-E83A-3FB7CB45C78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9C769D1E-25D5-A631-A7D1-B622B74BD1CD}"/>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4E4FFB35-823F-4877-D924-0729DF1FDE4A}"/>
              </a:ext>
            </a:extLst>
          </p:cNvPr>
          <p:cNvSpPr>
            <a:spLocks noGrp="1"/>
          </p:cNvSpPr>
          <p:nvPr>
            <p:ph type="dt" sz="half" idx="10"/>
          </p:nvPr>
        </p:nvSpPr>
        <p:spPr/>
        <p:txBody>
          <a:bodyPr/>
          <a:lstStyle/>
          <a:p>
            <a:fld id="{85BFAE13-7034-874F-9F7B-7A0810F7336D}" type="datetimeFigureOut">
              <a:rPr lang="en-US" smtClean="0"/>
              <a:t>2/19/25</a:t>
            </a:fld>
            <a:endParaRPr lang="en-US"/>
          </a:p>
        </p:txBody>
      </p:sp>
      <p:sp>
        <p:nvSpPr>
          <p:cNvPr id="8" name="Footer Placeholder 7">
            <a:extLst>
              <a:ext uri="{FF2B5EF4-FFF2-40B4-BE49-F238E27FC236}">
                <a16:creationId xmlns:a16="http://schemas.microsoft.com/office/drawing/2014/main" id="{C2490B7F-FCCF-926E-5097-26CF8E2C337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928C1ED-C34B-FCF4-6450-964E2862774F}"/>
              </a:ext>
            </a:extLst>
          </p:cNvPr>
          <p:cNvSpPr>
            <a:spLocks noGrp="1"/>
          </p:cNvSpPr>
          <p:nvPr>
            <p:ph type="sldNum" sz="quarter" idx="12"/>
          </p:nvPr>
        </p:nvSpPr>
        <p:spPr/>
        <p:txBody>
          <a:bodyPr/>
          <a:lstStyle/>
          <a:p>
            <a:fld id="{0E34FB55-CA96-5542-8288-AFFAF5B2B28B}" type="slidenum">
              <a:rPr lang="en-US" smtClean="0"/>
              <a:t>‹#›</a:t>
            </a:fld>
            <a:endParaRPr lang="en-US"/>
          </a:p>
        </p:txBody>
      </p:sp>
    </p:spTree>
    <p:extLst>
      <p:ext uri="{BB962C8B-B14F-4D97-AF65-F5344CB8AC3E}">
        <p14:creationId xmlns:p14="http://schemas.microsoft.com/office/powerpoint/2010/main" val="24817776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7283D4-D953-97FC-CD06-EEC1B44DF26E}"/>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C8AF32C5-3829-7554-0A08-7F3A3539DB51}"/>
              </a:ext>
            </a:extLst>
          </p:cNvPr>
          <p:cNvSpPr>
            <a:spLocks noGrp="1"/>
          </p:cNvSpPr>
          <p:nvPr>
            <p:ph type="dt" sz="half" idx="10"/>
          </p:nvPr>
        </p:nvSpPr>
        <p:spPr/>
        <p:txBody>
          <a:bodyPr/>
          <a:lstStyle/>
          <a:p>
            <a:fld id="{85BFAE13-7034-874F-9F7B-7A0810F7336D}" type="datetimeFigureOut">
              <a:rPr lang="en-US" smtClean="0"/>
              <a:t>2/19/25</a:t>
            </a:fld>
            <a:endParaRPr lang="en-US"/>
          </a:p>
        </p:txBody>
      </p:sp>
      <p:sp>
        <p:nvSpPr>
          <p:cNvPr id="4" name="Footer Placeholder 3">
            <a:extLst>
              <a:ext uri="{FF2B5EF4-FFF2-40B4-BE49-F238E27FC236}">
                <a16:creationId xmlns:a16="http://schemas.microsoft.com/office/drawing/2014/main" id="{ED114EF1-1366-24A6-A894-2C9DB04C05CA}"/>
              </a:ext>
            </a:extLst>
          </p:cNvPr>
          <p:cNvSpPr>
            <a:spLocks noGrp="1"/>
          </p:cNvSpPr>
          <p:nvPr>
            <p:ph type="ftr" sz="quarter" idx="11"/>
          </p:nvPr>
        </p:nvSpPr>
        <p:spPr/>
        <p:txBody>
          <a:bodyPr/>
          <a:lstStyle/>
          <a:p>
            <a:r>
              <a:rPr lang="en-US" dirty="0"/>
              <a:t>ESU22001</a:t>
            </a:r>
          </a:p>
        </p:txBody>
      </p:sp>
      <p:sp>
        <p:nvSpPr>
          <p:cNvPr id="5" name="Slide Number Placeholder 4">
            <a:extLst>
              <a:ext uri="{FF2B5EF4-FFF2-40B4-BE49-F238E27FC236}">
                <a16:creationId xmlns:a16="http://schemas.microsoft.com/office/drawing/2014/main" id="{51A40CB7-6DE1-1C9F-9AE4-E0679631847D}"/>
              </a:ext>
            </a:extLst>
          </p:cNvPr>
          <p:cNvSpPr>
            <a:spLocks noGrp="1"/>
          </p:cNvSpPr>
          <p:nvPr>
            <p:ph type="sldNum" sz="quarter" idx="12"/>
          </p:nvPr>
        </p:nvSpPr>
        <p:spPr/>
        <p:txBody>
          <a:bodyPr/>
          <a:lstStyle/>
          <a:p>
            <a:fld id="{0E34FB55-CA96-5542-8288-AFFAF5B2B28B}" type="slidenum">
              <a:rPr lang="en-US" smtClean="0"/>
              <a:t>‹#›</a:t>
            </a:fld>
            <a:endParaRPr lang="en-US"/>
          </a:p>
        </p:txBody>
      </p:sp>
    </p:spTree>
    <p:extLst>
      <p:ext uri="{BB962C8B-B14F-4D97-AF65-F5344CB8AC3E}">
        <p14:creationId xmlns:p14="http://schemas.microsoft.com/office/powerpoint/2010/main" val="13879348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535E891-08DD-355F-267E-D8DE8BC56699}"/>
              </a:ext>
            </a:extLst>
          </p:cNvPr>
          <p:cNvSpPr>
            <a:spLocks noGrp="1"/>
          </p:cNvSpPr>
          <p:nvPr>
            <p:ph type="dt" sz="half" idx="10"/>
          </p:nvPr>
        </p:nvSpPr>
        <p:spPr/>
        <p:txBody>
          <a:bodyPr/>
          <a:lstStyle/>
          <a:p>
            <a:fld id="{85BFAE13-7034-874F-9F7B-7A0810F7336D}" type="datetimeFigureOut">
              <a:rPr lang="en-US" smtClean="0"/>
              <a:t>2/19/25</a:t>
            </a:fld>
            <a:endParaRPr lang="en-US"/>
          </a:p>
        </p:txBody>
      </p:sp>
      <p:sp>
        <p:nvSpPr>
          <p:cNvPr id="3" name="Footer Placeholder 2">
            <a:extLst>
              <a:ext uri="{FF2B5EF4-FFF2-40B4-BE49-F238E27FC236}">
                <a16:creationId xmlns:a16="http://schemas.microsoft.com/office/drawing/2014/main" id="{A0DAF2B4-A9C6-1071-FE07-808B2D2B5614}"/>
              </a:ext>
            </a:extLst>
          </p:cNvPr>
          <p:cNvSpPr>
            <a:spLocks noGrp="1"/>
          </p:cNvSpPr>
          <p:nvPr>
            <p:ph type="ftr" sz="quarter" idx="11"/>
          </p:nvPr>
        </p:nvSpPr>
        <p:spPr/>
        <p:txBody>
          <a:bodyPr/>
          <a:lstStyle/>
          <a:p>
            <a:r>
              <a:rPr lang="en-US" dirty="0"/>
              <a:t>ESU22001</a:t>
            </a:r>
          </a:p>
        </p:txBody>
      </p:sp>
      <p:sp>
        <p:nvSpPr>
          <p:cNvPr id="4" name="Slide Number Placeholder 3">
            <a:extLst>
              <a:ext uri="{FF2B5EF4-FFF2-40B4-BE49-F238E27FC236}">
                <a16:creationId xmlns:a16="http://schemas.microsoft.com/office/drawing/2014/main" id="{55DAFEE5-38C6-AB74-3CA4-C336BBAFA4E8}"/>
              </a:ext>
            </a:extLst>
          </p:cNvPr>
          <p:cNvSpPr>
            <a:spLocks noGrp="1"/>
          </p:cNvSpPr>
          <p:nvPr>
            <p:ph type="sldNum" sz="quarter" idx="12"/>
          </p:nvPr>
        </p:nvSpPr>
        <p:spPr/>
        <p:txBody>
          <a:bodyPr/>
          <a:lstStyle/>
          <a:p>
            <a:fld id="{0E34FB55-CA96-5542-8288-AFFAF5B2B28B}" type="slidenum">
              <a:rPr lang="en-US" smtClean="0"/>
              <a:t>‹#›</a:t>
            </a:fld>
            <a:endParaRPr lang="en-US"/>
          </a:p>
        </p:txBody>
      </p:sp>
    </p:spTree>
    <p:extLst>
      <p:ext uri="{BB962C8B-B14F-4D97-AF65-F5344CB8AC3E}">
        <p14:creationId xmlns:p14="http://schemas.microsoft.com/office/powerpoint/2010/main" val="22001065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0B0018-0876-B314-A25A-219C41A6FB9C}"/>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5AF74035-94DF-8901-9F5E-AECC007C9D9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DFB38DB3-A5D0-1992-3544-E61D4E720C6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C14DB7FD-2B8F-A4C1-29EC-B6C2815DFC3D}"/>
              </a:ext>
            </a:extLst>
          </p:cNvPr>
          <p:cNvSpPr>
            <a:spLocks noGrp="1"/>
          </p:cNvSpPr>
          <p:nvPr>
            <p:ph type="dt" sz="half" idx="10"/>
          </p:nvPr>
        </p:nvSpPr>
        <p:spPr/>
        <p:txBody>
          <a:bodyPr/>
          <a:lstStyle/>
          <a:p>
            <a:fld id="{85BFAE13-7034-874F-9F7B-7A0810F7336D}" type="datetimeFigureOut">
              <a:rPr lang="en-US" smtClean="0"/>
              <a:t>2/19/25</a:t>
            </a:fld>
            <a:endParaRPr lang="en-US"/>
          </a:p>
        </p:txBody>
      </p:sp>
      <p:sp>
        <p:nvSpPr>
          <p:cNvPr id="6" name="Footer Placeholder 5">
            <a:extLst>
              <a:ext uri="{FF2B5EF4-FFF2-40B4-BE49-F238E27FC236}">
                <a16:creationId xmlns:a16="http://schemas.microsoft.com/office/drawing/2014/main" id="{F3DA9CFE-77F5-6D28-82A8-F76AA4FEBC1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1920CE5-17F2-2BD3-4495-0A38D49794F5}"/>
              </a:ext>
            </a:extLst>
          </p:cNvPr>
          <p:cNvSpPr>
            <a:spLocks noGrp="1"/>
          </p:cNvSpPr>
          <p:nvPr>
            <p:ph type="sldNum" sz="quarter" idx="12"/>
          </p:nvPr>
        </p:nvSpPr>
        <p:spPr/>
        <p:txBody>
          <a:bodyPr/>
          <a:lstStyle/>
          <a:p>
            <a:fld id="{0E34FB55-CA96-5542-8288-AFFAF5B2B28B}" type="slidenum">
              <a:rPr lang="en-US" smtClean="0"/>
              <a:t>‹#›</a:t>
            </a:fld>
            <a:endParaRPr lang="en-US"/>
          </a:p>
        </p:txBody>
      </p:sp>
    </p:spTree>
    <p:extLst>
      <p:ext uri="{BB962C8B-B14F-4D97-AF65-F5344CB8AC3E}">
        <p14:creationId xmlns:p14="http://schemas.microsoft.com/office/powerpoint/2010/main" val="27410197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11F6F8-5DD6-C249-F485-7D4A58E32163}"/>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5E907194-C80A-9620-D08E-6CC54AB950F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a:p>
        </p:txBody>
      </p:sp>
      <p:sp>
        <p:nvSpPr>
          <p:cNvPr id="4" name="Text Placeholder 3">
            <a:extLst>
              <a:ext uri="{FF2B5EF4-FFF2-40B4-BE49-F238E27FC236}">
                <a16:creationId xmlns:a16="http://schemas.microsoft.com/office/drawing/2014/main" id="{B8F12E24-AC8B-3B76-6FEA-498EBAA00F6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2B563E6B-51A9-510B-D2E8-3C2E68BD2130}"/>
              </a:ext>
            </a:extLst>
          </p:cNvPr>
          <p:cNvSpPr>
            <a:spLocks noGrp="1"/>
          </p:cNvSpPr>
          <p:nvPr>
            <p:ph type="dt" sz="half" idx="10"/>
          </p:nvPr>
        </p:nvSpPr>
        <p:spPr/>
        <p:txBody>
          <a:bodyPr/>
          <a:lstStyle/>
          <a:p>
            <a:fld id="{85BFAE13-7034-874F-9F7B-7A0810F7336D}" type="datetimeFigureOut">
              <a:rPr lang="en-US" smtClean="0"/>
              <a:t>2/19/25</a:t>
            </a:fld>
            <a:endParaRPr lang="en-US"/>
          </a:p>
        </p:txBody>
      </p:sp>
      <p:sp>
        <p:nvSpPr>
          <p:cNvPr id="6" name="Footer Placeholder 5">
            <a:extLst>
              <a:ext uri="{FF2B5EF4-FFF2-40B4-BE49-F238E27FC236}">
                <a16:creationId xmlns:a16="http://schemas.microsoft.com/office/drawing/2014/main" id="{BB01B983-C247-A2F2-7244-BF5B647DE09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EE0D9E8-181B-F203-A62E-E61BA3CAB3A1}"/>
              </a:ext>
            </a:extLst>
          </p:cNvPr>
          <p:cNvSpPr>
            <a:spLocks noGrp="1"/>
          </p:cNvSpPr>
          <p:nvPr>
            <p:ph type="sldNum" sz="quarter" idx="12"/>
          </p:nvPr>
        </p:nvSpPr>
        <p:spPr/>
        <p:txBody>
          <a:bodyPr/>
          <a:lstStyle/>
          <a:p>
            <a:fld id="{0E34FB55-CA96-5542-8288-AFFAF5B2B28B}" type="slidenum">
              <a:rPr lang="en-US" smtClean="0"/>
              <a:t>‹#›</a:t>
            </a:fld>
            <a:endParaRPr lang="en-US"/>
          </a:p>
        </p:txBody>
      </p:sp>
    </p:spTree>
    <p:extLst>
      <p:ext uri="{BB962C8B-B14F-4D97-AF65-F5344CB8AC3E}">
        <p14:creationId xmlns:p14="http://schemas.microsoft.com/office/powerpoint/2010/main" val="30209283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7669829-43EA-DC36-E450-81EE04A47BE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a:extLst>
              <a:ext uri="{FF2B5EF4-FFF2-40B4-BE49-F238E27FC236}">
                <a16:creationId xmlns:a16="http://schemas.microsoft.com/office/drawing/2014/main" id="{09D3D96F-1A58-490E-376F-F801DA6BF14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a:extLst>
              <a:ext uri="{FF2B5EF4-FFF2-40B4-BE49-F238E27FC236}">
                <a16:creationId xmlns:a16="http://schemas.microsoft.com/office/drawing/2014/main" id="{0F05DD88-8C94-C74A-8048-8826DA153B7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5BFAE13-7034-874F-9F7B-7A0810F7336D}" type="datetimeFigureOut">
              <a:rPr lang="en-US" smtClean="0"/>
              <a:t>2/19/25</a:t>
            </a:fld>
            <a:endParaRPr lang="en-US"/>
          </a:p>
        </p:txBody>
      </p:sp>
      <p:sp>
        <p:nvSpPr>
          <p:cNvPr id="5" name="Footer Placeholder 4">
            <a:extLst>
              <a:ext uri="{FF2B5EF4-FFF2-40B4-BE49-F238E27FC236}">
                <a16:creationId xmlns:a16="http://schemas.microsoft.com/office/drawing/2014/main" id="{A4843AF4-321A-DB9F-1A5D-8ADDDCA0F37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ESU22001</a:t>
            </a:r>
          </a:p>
        </p:txBody>
      </p:sp>
      <p:sp>
        <p:nvSpPr>
          <p:cNvPr id="6" name="Slide Number Placeholder 5">
            <a:extLst>
              <a:ext uri="{FF2B5EF4-FFF2-40B4-BE49-F238E27FC236}">
                <a16:creationId xmlns:a16="http://schemas.microsoft.com/office/drawing/2014/main" id="{D7CDD981-2CD9-C688-D4DA-04992CE334A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E34FB55-CA96-5542-8288-AFFAF5B2B28B}" type="slidenum">
              <a:rPr lang="en-US" smtClean="0"/>
              <a:t>‹#›</a:t>
            </a:fld>
            <a:endParaRPr lang="en-US" dirty="0"/>
          </a:p>
        </p:txBody>
      </p:sp>
    </p:spTree>
    <p:extLst>
      <p:ext uri="{BB962C8B-B14F-4D97-AF65-F5344CB8AC3E}">
        <p14:creationId xmlns:p14="http://schemas.microsoft.com/office/powerpoint/2010/main" val="347571572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baseline="0">
          <a:solidFill>
            <a:schemeClr val="tx1"/>
          </a:solidFill>
          <a:latin typeface="Georgia" panose="02040502050405020303" pitchFamily="18"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baseline="0">
          <a:solidFill>
            <a:schemeClr val="tx1"/>
          </a:solidFill>
          <a:latin typeface="Georgia" panose="02040502050405020303" pitchFamily="18"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baseline="0">
          <a:solidFill>
            <a:schemeClr val="tx1"/>
          </a:solidFill>
          <a:latin typeface="Georgia" panose="02040502050405020303"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Georgia" panose="02040502050405020303"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baseline="0">
          <a:solidFill>
            <a:schemeClr val="tx1"/>
          </a:solidFill>
          <a:latin typeface="Georgia" panose="02040502050405020303"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baseline="0">
          <a:solidFill>
            <a:schemeClr val="tx1"/>
          </a:solidFill>
          <a:latin typeface="Georgia" panose="02040502050405020303"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g"/><Relationship Id="rId1" Type="http://schemas.openxmlformats.org/officeDocument/2006/relationships/slideLayout" Target="../slideLayouts/slideLayout6.xml"/><Relationship Id="rId4" Type="http://schemas.openxmlformats.org/officeDocument/2006/relationships/image" Target="../media/image14.jpeg"/></Relationships>
</file>

<file path=ppt/slides/_rels/slide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jpeg"/><Relationship Id="rId7" Type="http://schemas.openxmlformats.org/officeDocument/2006/relationships/image" Target="../media/image29.png"/><Relationship Id="rId2" Type="http://schemas.openxmlformats.org/officeDocument/2006/relationships/image" Target="../media/image24.jpeg"/><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jpeg"/><Relationship Id="rId4" Type="http://schemas.openxmlformats.org/officeDocument/2006/relationships/image" Target="../media/image26.jpeg"/><Relationship Id="rId9" Type="http://schemas.openxmlformats.org/officeDocument/2006/relationships/image" Target="../media/image31.png"/></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D3E45-5B0A-282A-FBE8-B95D216A9E7B}"/>
              </a:ext>
            </a:extLst>
          </p:cNvPr>
          <p:cNvSpPr>
            <a:spLocks noGrp="1"/>
          </p:cNvSpPr>
          <p:nvPr>
            <p:ph type="ctrTitle"/>
          </p:nvPr>
        </p:nvSpPr>
        <p:spPr/>
        <p:txBody>
          <a:bodyPr/>
          <a:lstStyle/>
          <a:p>
            <a:r>
              <a:rPr lang="en-US" dirty="0"/>
              <a:t>Emission scenarios</a:t>
            </a:r>
          </a:p>
        </p:txBody>
      </p:sp>
      <p:sp>
        <p:nvSpPr>
          <p:cNvPr id="3" name="Subtitle 2">
            <a:extLst>
              <a:ext uri="{FF2B5EF4-FFF2-40B4-BE49-F238E27FC236}">
                <a16:creationId xmlns:a16="http://schemas.microsoft.com/office/drawing/2014/main" id="{10DEB563-50A2-7C09-7798-622DBC2CD836}"/>
              </a:ext>
            </a:extLst>
          </p:cNvPr>
          <p:cNvSpPr>
            <a:spLocks noGrp="1"/>
          </p:cNvSpPr>
          <p:nvPr>
            <p:ph type="subTitle" idx="1"/>
          </p:nvPr>
        </p:nvSpPr>
        <p:spPr/>
        <p:txBody>
          <a:bodyPr/>
          <a:lstStyle/>
          <a:p>
            <a:r>
              <a:rPr lang="en-US" dirty="0"/>
              <a:t>Silvia Caldararu</a:t>
            </a:r>
          </a:p>
          <a:p>
            <a:r>
              <a:rPr lang="en-US" dirty="0"/>
              <a:t>Email: </a:t>
            </a:r>
            <a:r>
              <a:rPr lang="en-US" dirty="0" err="1"/>
              <a:t>caldaras@tcd.ie</a:t>
            </a:r>
            <a:endParaRPr lang="en-US" dirty="0"/>
          </a:p>
        </p:txBody>
      </p:sp>
    </p:spTree>
    <p:extLst>
      <p:ext uri="{BB962C8B-B14F-4D97-AF65-F5344CB8AC3E}">
        <p14:creationId xmlns:p14="http://schemas.microsoft.com/office/powerpoint/2010/main" val="24116591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2ACA6B-9E32-9554-568D-0FFA2A45D8BC}"/>
              </a:ext>
            </a:extLst>
          </p:cNvPr>
          <p:cNvSpPr>
            <a:spLocks noGrp="1"/>
          </p:cNvSpPr>
          <p:nvPr>
            <p:ph type="title"/>
          </p:nvPr>
        </p:nvSpPr>
        <p:spPr/>
        <p:txBody>
          <a:bodyPr/>
          <a:lstStyle/>
          <a:p>
            <a:r>
              <a:rPr lang="en-GB" dirty="0"/>
              <a:t>Integrated assessment models (IAMs)</a:t>
            </a:r>
          </a:p>
        </p:txBody>
      </p:sp>
      <p:pic>
        <p:nvPicPr>
          <p:cNvPr id="9218" name="Picture 2">
            <a:extLst>
              <a:ext uri="{FF2B5EF4-FFF2-40B4-BE49-F238E27FC236}">
                <a16:creationId xmlns:a16="http://schemas.microsoft.com/office/drawing/2014/main" id="{74FCD69A-9D4A-0AEC-C3DE-F6704E9A6B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49099" y="1630341"/>
            <a:ext cx="7293801" cy="48625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69872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394FB8-5736-8B57-A4A8-84D632C0C53A}"/>
              </a:ext>
            </a:extLst>
          </p:cNvPr>
          <p:cNvSpPr>
            <a:spLocks noGrp="1"/>
          </p:cNvSpPr>
          <p:nvPr>
            <p:ph type="title"/>
          </p:nvPr>
        </p:nvSpPr>
        <p:spPr/>
        <p:txBody>
          <a:bodyPr/>
          <a:lstStyle/>
          <a:p>
            <a:r>
              <a:rPr lang="en-GB" dirty="0"/>
              <a:t>SSP1: Sustainability. Taking the Green Road</a:t>
            </a:r>
          </a:p>
        </p:txBody>
      </p:sp>
      <p:sp>
        <p:nvSpPr>
          <p:cNvPr id="3" name="TextBox 2">
            <a:extLst>
              <a:ext uri="{FF2B5EF4-FFF2-40B4-BE49-F238E27FC236}">
                <a16:creationId xmlns:a16="http://schemas.microsoft.com/office/drawing/2014/main" id="{C7843E97-242B-8AC9-198F-4F1D10D6E660}"/>
              </a:ext>
            </a:extLst>
          </p:cNvPr>
          <p:cNvSpPr txBox="1"/>
          <p:nvPr/>
        </p:nvSpPr>
        <p:spPr>
          <a:xfrm>
            <a:off x="914400" y="1840929"/>
            <a:ext cx="5280917" cy="3970318"/>
          </a:xfrm>
          <a:prstGeom prst="rect">
            <a:avLst/>
          </a:prstGeom>
          <a:noFill/>
        </p:spPr>
        <p:txBody>
          <a:bodyPr wrap="square" rtlCol="0">
            <a:spAutoFit/>
          </a:bodyPr>
          <a:lstStyle/>
          <a:p>
            <a:pPr marL="285750" indent="-285750">
              <a:buFont typeface="Arial" panose="020B0604020202020204" pitchFamily="34" charset="0"/>
              <a:buChar char="•"/>
            </a:pPr>
            <a:r>
              <a:rPr lang="en-IE" b="0" i="0" dirty="0">
                <a:solidFill>
                  <a:srgbClr val="111111"/>
                </a:solidFill>
                <a:effectLst/>
                <a:latin typeface="PT Sans" panose="020B0503020203020204" pitchFamily="34" charset="77"/>
              </a:rPr>
              <a:t>The world shifts gradually, but pervasively, toward a more sustainable path, emphasizing more inclusive development that respects perceived environmental boundaries.</a:t>
            </a:r>
          </a:p>
          <a:p>
            <a:pPr marL="285750" indent="-285750">
              <a:buFont typeface="Arial" panose="020B0604020202020204" pitchFamily="34" charset="0"/>
              <a:buChar char="•"/>
            </a:pPr>
            <a:r>
              <a:rPr lang="en-IE" b="0" i="0" dirty="0">
                <a:solidFill>
                  <a:srgbClr val="111111"/>
                </a:solidFill>
                <a:effectLst/>
                <a:latin typeface="PT Sans" panose="020B0503020203020204" pitchFamily="34" charset="77"/>
              </a:rPr>
              <a:t>Management of the global commons slowly improves, educational and health investments accelerate the demographic transition, and the emphasis on economic growth shifts toward a broader emphasis on human well-being.</a:t>
            </a:r>
          </a:p>
          <a:p>
            <a:pPr marL="285750" indent="-285750">
              <a:buFont typeface="Arial" panose="020B0604020202020204" pitchFamily="34" charset="0"/>
              <a:buChar char="•"/>
            </a:pPr>
            <a:r>
              <a:rPr lang="en-IE" b="0" i="0" dirty="0">
                <a:solidFill>
                  <a:srgbClr val="111111"/>
                </a:solidFill>
                <a:effectLst/>
                <a:latin typeface="PT Sans" panose="020B0503020203020204" pitchFamily="34" charset="77"/>
              </a:rPr>
              <a:t>Driven by an increasing commitment to achieving development goals, inequality is reduced both across and within countries. Consumption is oriented toward low material growth and lower resource and energy intensity.</a:t>
            </a:r>
            <a:endParaRPr lang="en-GB" dirty="0"/>
          </a:p>
        </p:txBody>
      </p:sp>
      <p:pic>
        <p:nvPicPr>
          <p:cNvPr id="2052" name="Picture 4" descr="Smiley Faces Icons Isolated Stock Photo - Download Image Now -  Anthropomorphic Smiley Face, Emoticon, Icon - iStock">
            <a:extLst>
              <a:ext uri="{FF2B5EF4-FFF2-40B4-BE49-F238E27FC236}">
                <a16:creationId xmlns:a16="http://schemas.microsoft.com/office/drawing/2014/main" id="{8B4A176D-45CD-B0D9-8535-DC44E7AB0B6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64453"/>
          <a:stretch/>
        </p:blipFill>
        <p:spPr bwMode="auto">
          <a:xfrm>
            <a:off x="6935912" y="1366247"/>
            <a:ext cx="2762892" cy="444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81229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394FB8-5736-8B57-A4A8-84D632C0C53A}"/>
              </a:ext>
            </a:extLst>
          </p:cNvPr>
          <p:cNvSpPr>
            <a:spLocks noGrp="1"/>
          </p:cNvSpPr>
          <p:nvPr>
            <p:ph type="title"/>
          </p:nvPr>
        </p:nvSpPr>
        <p:spPr/>
        <p:txBody>
          <a:bodyPr/>
          <a:lstStyle/>
          <a:p>
            <a:r>
              <a:rPr lang="en-GB" dirty="0"/>
              <a:t>SSP2: Middle of the road</a:t>
            </a:r>
          </a:p>
        </p:txBody>
      </p:sp>
      <p:sp>
        <p:nvSpPr>
          <p:cNvPr id="3" name="TextBox 2">
            <a:extLst>
              <a:ext uri="{FF2B5EF4-FFF2-40B4-BE49-F238E27FC236}">
                <a16:creationId xmlns:a16="http://schemas.microsoft.com/office/drawing/2014/main" id="{C7843E97-242B-8AC9-198F-4F1D10D6E660}"/>
              </a:ext>
            </a:extLst>
          </p:cNvPr>
          <p:cNvSpPr txBox="1"/>
          <p:nvPr/>
        </p:nvSpPr>
        <p:spPr>
          <a:xfrm>
            <a:off x="914400" y="1840929"/>
            <a:ext cx="5280917" cy="4524315"/>
          </a:xfrm>
          <a:prstGeom prst="rect">
            <a:avLst/>
          </a:prstGeom>
          <a:noFill/>
        </p:spPr>
        <p:txBody>
          <a:bodyPr wrap="square" rtlCol="0">
            <a:spAutoFit/>
          </a:bodyPr>
          <a:lstStyle/>
          <a:p>
            <a:pPr marL="285750" indent="-285750">
              <a:buFont typeface="Arial" panose="020B0604020202020204" pitchFamily="34" charset="0"/>
              <a:buChar char="•"/>
            </a:pPr>
            <a:r>
              <a:rPr lang="en-IE" b="0" i="0" dirty="0">
                <a:solidFill>
                  <a:srgbClr val="111111"/>
                </a:solidFill>
                <a:effectLst/>
                <a:latin typeface="PT Sans" panose="020B0503020203020204" pitchFamily="34" charset="77"/>
              </a:rPr>
              <a:t>The world follows a path in which social, economic, and technological trends do not shift markedly from historical patterns. </a:t>
            </a:r>
          </a:p>
          <a:p>
            <a:pPr marL="285750" indent="-285750">
              <a:buFont typeface="Arial" panose="020B0604020202020204" pitchFamily="34" charset="0"/>
              <a:buChar char="•"/>
            </a:pPr>
            <a:r>
              <a:rPr lang="en-IE" b="0" i="0" dirty="0">
                <a:solidFill>
                  <a:srgbClr val="111111"/>
                </a:solidFill>
                <a:effectLst/>
                <a:latin typeface="PT Sans" panose="020B0503020203020204" pitchFamily="34" charset="77"/>
              </a:rPr>
              <a:t>Development and income growth proceeds unevenly, with some countries making relatively good progress while others fall short of expectations. </a:t>
            </a:r>
          </a:p>
          <a:p>
            <a:pPr marL="285750" indent="-285750">
              <a:buFont typeface="Arial" panose="020B0604020202020204" pitchFamily="34" charset="0"/>
              <a:buChar char="•"/>
            </a:pPr>
            <a:r>
              <a:rPr lang="en-IE" b="0" i="0" dirty="0">
                <a:solidFill>
                  <a:srgbClr val="111111"/>
                </a:solidFill>
                <a:effectLst/>
                <a:latin typeface="PT Sans" panose="020B0503020203020204" pitchFamily="34" charset="77"/>
              </a:rPr>
              <a:t>Global and national institutions work toward but make slow progress in achieving sustainable development goals. </a:t>
            </a:r>
          </a:p>
          <a:p>
            <a:pPr marL="285750" indent="-285750">
              <a:buFont typeface="Arial" panose="020B0604020202020204" pitchFamily="34" charset="0"/>
              <a:buChar char="•"/>
            </a:pPr>
            <a:r>
              <a:rPr lang="en-IE" b="0" i="0" dirty="0">
                <a:solidFill>
                  <a:srgbClr val="111111"/>
                </a:solidFill>
                <a:effectLst/>
                <a:latin typeface="PT Sans" panose="020B0503020203020204" pitchFamily="34" charset="77"/>
              </a:rPr>
              <a:t>Environmental systems experience degradation, although there are some improvements and overall the intensity of resource and energy use declines. </a:t>
            </a:r>
          </a:p>
          <a:p>
            <a:pPr marL="285750" indent="-285750">
              <a:buFont typeface="Arial" panose="020B0604020202020204" pitchFamily="34" charset="0"/>
              <a:buChar char="•"/>
            </a:pPr>
            <a:r>
              <a:rPr lang="en-IE" b="0" i="0" dirty="0">
                <a:solidFill>
                  <a:srgbClr val="111111"/>
                </a:solidFill>
                <a:effectLst/>
                <a:latin typeface="PT Sans" panose="020B0503020203020204" pitchFamily="34" charset="77"/>
              </a:rPr>
              <a:t>Global population growth is moderate and levels off in the second half of the century</a:t>
            </a:r>
            <a:endParaRPr lang="en-GB" dirty="0"/>
          </a:p>
        </p:txBody>
      </p:sp>
      <p:pic>
        <p:nvPicPr>
          <p:cNvPr id="2052" name="Picture 4" descr="Smiley Faces Icons Isolated Stock Photo - Download Image Now -  Anthropomorphic Smiley Face, Emoticon, Icon - iStock">
            <a:extLst>
              <a:ext uri="{FF2B5EF4-FFF2-40B4-BE49-F238E27FC236}">
                <a16:creationId xmlns:a16="http://schemas.microsoft.com/office/drawing/2014/main" id="{8B4A176D-45CD-B0D9-8535-DC44E7AB0B6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4886" t="1618" r="34711" b="-1618"/>
          <a:stretch/>
        </p:blipFill>
        <p:spPr bwMode="auto">
          <a:xfrm>
            <a:off x="7643973" y="1690688"/>
            <a:ext cx="2363056" cy="444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59290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394FB8-5736-8B57-A4A8-84D632C0C53A}"/>
              </a:ext>
            </a:extLst>
          </p:cNvPr>
          <p:cNvSpPr>
            <a:spLocks noGrp="1"/>
          </p:cNvSpPr>
          <p:nvPr>
            <p:ph type="title"/>
          </p:nvPr>
        </p:nvSpPr>
        <p:spPr/>
        <p:txBody>
          <a:bodyPr/>
          <a:lstStyle/>
          <a:p>
            <a:r>
              <a:rPr lang="en-GB" dirty="0"/>
              <a:t>SSP3: Regional Rivalry – A Rocky Road</a:t>
            </a:r>
          </a:p>
        </p:txBody>
      </p:sp>
      <p:sp>
        <p:nvSpPr>
          <p:cNvPr id="3" name="TextBox 2">
            <a:extLst>
              <a:ext uri="{FF2B5EF4-FFF2-40B4-BE49-F238E27FC236}">
                <a16:creationId xmlns:a16="http://schemas.microsoft.com/office/drawing/2014/main" id="{C7843E97-242B-8AC9-198F-4F1D10D6E660}"/>
              </a:ext>
            </a:extLst>
          </p:cNvPr>
          <p:cNvSpPr txBox="1"/>
          <p:nvPr/>
        </p:nvSpPr>
        <p:spPr>
          <a:xfrm>
            <a:off x="914400" y="1840929"/>
            <a:ext cx="5691883" cy="4801314"/>
          </a:xfrm>
          <a:prstGeom prst="rect">
            <a:avLst/>
          </a:prstGeom>
          <a:noFill/>
        </p:spPr>
        <p:txBody>
          <a:bodyPr wrap="square" rtlCol="0">
            <a:spAutoFit/>
          </a:bodyPr>
          <a:lstStyle/>
          <a:p>
            <a:pPr marL="285750" indent="-285750">
              <a:buFont typeface="Arial" panose="020B0604020202020204" pitchFamily="34" charset="0"/>
              <a:buChar char="•"/>
            </a:pPr>
            <a:r>
              <a:rPr lang="en-IE" b="0" i="0" dirty="0">
                <a:solidFill>
                  <a:srgbClr val="111111"/>
                </a:solidFill>
                <a:effectLst/>
                <a:latin typeface="PT Sans" panose="020B0503020203020204" pitchFamily="34" charset="77"/>
              </a:rPr>
              <a:t>A resurgent nationalism, concerns about competitiveness and security, and regional conflicts push countries to increasingly focus on domestic or, at most, regional issues. </a:t>
            </a:r>
          </a:p>
          <a:p>
            <a:pPr marL="285750" indent="-285750">
              <a:buFont typeface="Arial" panose="020B0604020202020204" pitchFamily="34" charset="0"/>
              <a:buChar char="•"/>
            </a:pPr>
            <a:r>
              <a:rPr lang="en-IE" b="0" i="0" dirty="0">
                <a:solidFill>
                  <a:srgbClr val="111111"/>
                </a:solidFill>
                <a:effectLst/>
                <a:latin typeface="PT Sans" panose="020B0503020203020204" pitchFamily="34" charset="77"/>
              </a:rPr>
              <a:t>Policies shift over time to become increasingly oriented toward national and regional security issues. Countries focus on achieving energy and food security goals within their own regions at the expense of broader-based development.</a:t>
            </a:r>
          </a:p>
          <a:p>
            <a:pPr marL="285750" indent="-285750">
              <a:buFont typeface="Arial" panose="020B0604020202020204" pitchFamily="34" charset="0"/>
              <a:buChar char="•"/>
            </a:pPr>
            <a:r>
              <a:rPr lang="en-IE" b="0" i="0" dirty="0">
                <a:solidFill>
                  <a:srgbClr val="111111"/>
                </a:solidFill>
                <a:effectLst/>
                <a:latin typeface="PT Sans" panose="020B0503020203020204" pitchFamily="34" charset="77"/>
              </a:rPr>
              <a:t> Investments in education and technological development decline. Economic development is slow, consumption is material-intensive, and inequalities persist or worsen over time. </a:t>
            </a:r>
          </a:p>
          <a:p>
            <a:pPr marL="285750" indent="-285750">
              <a:buFont typeface="Arial" panose="020B0604020202020204" pitchFamily="34" charset="0"/>
              <a:buChar char="•"/>
            </a:pPr>
            <a:r>
              <a:rPr lang="en-IE" b="0" i="0" dirty="0">
                <a:solidFill>
                  <a:srgbClr val="111111"/>
                </a:solidFill>
                <a:effectLst/>
                <a:latin typeface="PT Sans" panose="020B0503020203020204" pitchFamily="34" charset="77"/>
              </a:rPr>
              <a:t>Population growth is low in industrialized and high in developing countries. A low international priority for addressing environmental concerns leads to strong environmental degradation in some regions.</a:t>
            </a:r>
            <a:endParaRPr lang="en-GB" dirty="0"/>
          </a:p>
        </p:txBody>
      </p:sp>
      <p:pic>
        <p:nvPicPr>
          <p:cNvPr id="2052" name="Picture 4" descr="Smiley Faces Icons Isolated Stock Photo - Download Image Now -  Anthropomorphic Smiley Face, Emoticon, Icon - iStock">
            <a:extLst>
              <a:ext uri="{FF2B5EF4-FFF2-40B4-BE49-F238E27FC236}">
                <a16:creationId xmlns:a16="http://schemas.microsoft.com/office/drawing/2014/main" id="{8B4A176D-45CD-B0D9-8535-DC44E7AB0B6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5686" r="3911"/>
          <a:stretch/>
        </p:blipFill>
        <p:spPr bwMode="auto">
          <a:xfrm>
            <a:off x="7643973" y="1690688"/>
            <a:ext cx="2363056" cy="444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77581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394FB8-5736-8B57-A4A8-84D632C0C53A}"/>
              </a:ext>
            </a:extLst>
          </p:cNvPr>
          <p:cNvSpPr>
            <a:spLocks noGrp="1"/>
          </p:cNvSpPr>
          <p:nvPr>
            <p:ph type="title"/>
          </p:nvPr>
        </p:nvSpPr>
        <p:spPr/>
        <p:txBody>
          <a:bodyPr/>
          <a:lstStyle/>
          <a:p>
            <a:r>
              <a:rPr lang="en-GB" dirty="0"/>
              <a:t>SSP4: Inequality – A Road Divided</a:t>
            </a:r>
          </a:p>
        </p:txBody>
      </p:sp>
      <p:sp>
        <p:nvSpPr>
          <p:cNvPr id="3" name="TextBox 2">
            <a:extLst>
              <a:ext uri="{FF2B5EF4-FFF2-40B4-BE49-F238E27FC236}">
                <a16:creationId xmlns:a16="http://schemas.microsoft.com/office/drawing/2014/main" id="{C7843E97-242B-8AC9-198F-4F1D10D6E660}"/>
              </a:ext>
            </a:extLst>
          </p:cNvPr>
          <p:cNvSpPr txBox="1"/>
          <p:nvPr/>
        </p:nvSpPr>
        <p:spPr>
          <a:xfrm>
            <a:off x="667821" y="1915334"/>
            <a:ext cx="6154220" cy="4524315"/>
          </a:xfrm>
          <a:prstGeom prst="rect">
            <a:avLst/>
          </a:prstGeom>
          <a:noFill/>
        </p:spPr>
        <p:txBody>
          <a:bodyPr wrap="square" rtlCol="0">
            <a:spAutoFit/>
          </a:bodyPr>
          <a:lstStyle/>
          <a:p>
            <a:pPr marL="285750" indent="-285750">
              <a:buFont typeface="Arial" panose="020B0604020202020204" pitchFamily="34" charset="0"/>
              <a:buChar char="•"/>
            </a:pPr>
            <a:r>
              <a:rPr lang="en-IE" b="0" i="0" dirty="0">
                <a:solidFill>
                  <a:srgbClr val="111111"/>
                </a:solidFill>
                <a:effectLst/>
                <a:latin typeface="PT Sans" panose="020B0503020203020204" pitchFamily="34" charset="77"/>
              </a:rPr>
              <a:t>Highly unequal investments in human capital, combined with increasing disparities in economic opportunity and political power, lead to increasing inequalities and stratification both across and within countries. </a:t>
            </a:r>
          </a:p>
          <a:p>
            <a:pPr marL="285750" indent="-285750">
              <a:buFont typeface="Arial" panose="020B0604020202020204" pitchFamily="34" charset="0"/>
              <a:buChar char="•"/>
            </a:pPr>
            <a:r>
              <a:rPr lang="en-IE" b="0" i="0" dirty="0">
                <a:solidFill>
                  <a:srgbClr val="111111"/>
                </a:solidFill>
                <a:effectLst/>
                <a:latin typeface="PT Sans" panose="020B0503020203020204" pitchFamily="34" charset="77"/>
              </a:rPr>
              <a:t>Over time, a gap widens between an internationally-connected society that contributes to knowledge- and capital-intensive sectors of the global economy, and a fragmented collection of lower-income, poorly educated societies that work in a labour intensive, low-tech economy. </a:t>
            </a:r>
          </a:p>
          <a:p>
            <a:pPr marL="285750" indent="-285750">
              <a:buFont typeface="Arial" panose="020B0604020202020204" pitchFamily="34" charset="0"/>
              <a:buChar char="•"/>
            </a:pPr>
            <a:r>
              <a:rPr lang="en-IE" b="0" i="0" dirty="0">
                <a:solidFill>
                  <a:srgbClr val="111111"/>
                </a:solidFill>
                <a:effectLst/>
                <a:latin typeface="PT Sans" panose="020B0503020203020204" pitchFamily="34" charset="77"/>
              </a:rPr>
              <a:t>Social cohesion degrades and conflict and unrest become increasingly common. Technology development is high in the high-tech economy and sectors. </a:t>
            </a:r>
          </a:p>
          <a:p>
            <a:pPr marL="285750" indent="-285750">
              <a:buFont typeface="Arial" panose="020B0604020202020204" pitchFamily="34" charset="0"/>
              <a:buChar char="•"/>
            </a:pPr>
            <a:r>
              <a:rPr lang="en-IE" b="0" i="0" dirty="0">
                <a:solidFill>
                  <a:srgbClr val="111111"/>
                </a:solidFill>
                <a:effectLst/>
                <a:latin typeface="PT Sans" panose="020B0503020203020204" pitchFamily="34" charset="77"/>
              </a:rPr>
              <a:t>The globally connected energy sector diversifies, with investments in both carbon-intensive fuels like coal and unconventional oil, but also low-carbon energy sources. </a:t>
            </a:r>
            <a:endParaRPr lang="en-GB" dirty="0"/>
          </a:p>
        </p:txBody>
      </p:sp>
      <p:pic>
        <p:nvPicPr>
          <p:cNvPr id="2052" name="Picture 4" descr="Smiley Faces Icons Isolated Stock Photo - Download Image Now -  Anthropomorphic Smiley Face, Emoticon, Icon - iStock">
            <a:extLst>
              <a:ext uri="{FF2B5EF4-FFF2-40B4-BE49-F238E27FC236}">
                <a16:creationId xmlns:a16="http://schemas.microsoft.com/office/drawing/2014/main" id="{8B4A176D-45CD-B0D9-8535-DC44E7AB0B6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5019" r="3910"/>
          <a:stretch/>
        </p:blipFill>
        <p:spPr bwMode="auto">
          <a:xfrm>
            <a:off x="6914508" y="1690688"/>
            <a:ext cx="4746660" cy="444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08686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394FB8-5736-8B57-A4A8-84D632C0C53A}"/>
              </a:ext>
            </a:extLst>
          </p:cNvPr>
          <p:cNvSpPr>
            <a:spLocks noGrp="1"/>
          </p:cNvSpPr>
          <p:nvPr>
            <p:ph type="title"/>
          </p:nvPr>
        </p:nvSpPr>
        <p:spPr/>
        <p:txBody>
          <a:bodyPr/>
          <a:lstStyle/>
          <a:p>
            <a:r>
              <a:rPr lang="en-GB" dirty="0"/>
              <a:t>SSP5: Fossil fuelled development – Taking the Highway</a:t>
            </a:r>
          </a:p>
        </p:txBody>
      </p:sp>
      <p:sp>
        <p:nvSpPr>
          <p:cNvPr id="3" name="TextBox 2">
            <a:extLst>
              <a:ext uri="{FF2B5EF4-FFF2-40B4-BE49-F238E27FC236}">
                <a16:creationId xmlns:a16="http://schemas.microsoft.com/office/drawing/2014/main" id="{C7843E97-242B-8AC9-198F-4F1D10D6E660}"/>
              </a:ext>
            </a:extLst>
          </p:cNvPr>
          <p:cNvSpPr txBox="1"/>
          <p:nvPr/>
        </p:nvSpPr>
        <p:spPr>
          <a:xfrm>
            <a:off x="452063" y="1915334"/>
            <a:ext cx="6678202" cy="4801314"/>
          </a:xfrm>
          <a:prstGeom prst="rect">
            <a:avLst/>
          </a:prstGeom>
          <a:noFill/>
        </p:spPr>
        <p:txBody>
          <a:bodyPr wrap="square" rtlCol="0">
            <a:spAutoFit/>
          </a:bodyPr>
          <a:lstStyle/>
          <a:p>
            <a:pPr marL="285750" indent="-285750">
              <a:buFont typeface="Arial" panose="020B0604020202020204" pitchFamily="34" charset="0"/>
              <a:buChar char="•"/>
            </a:pPr>
            <a:r>
              <a:rPr lang="en-IE" b="0" i="0" dirty="0">
                <a:solidFill>
                  <a:srgbClr val="111111"/>
                </a:solidFill>
                <a:effectLst/>
                <a:latin typeface="PT Sans" panose="020B0503020203020204" pitchFamily="34" charset="77"/>
              </a:rPr>
              <a:t>This world places increasing faith in competitive markets, innovation and participatory societies to produce rapid technological progress and development of human capital as the path to sustainable development. Global markets are increasingly integrated. </a:t>
            </a:r>
          </a:p>
          <a:p>
            <a:pPr marL="285750" indent="-285750">
              <a:buFont typeface="Arial" panose="020B0604020202020204" pitchFamily="34" charset="0"/>
              <a:buChar char="•"/>
            </a:pPr>
            <a:r>
              <a:rPr lang="en-IE" b="0" i="0" dirty="0">
                <a:solidFill>
                  <a:srgbClr val="111111"/>
                </a:solidFill>
                <a:effectLst/>
                <a:latin typeface="PT Sans" panose="020B0503020203020204" pitchFamily="34" charset="77"/>
              </a:rPr>
              <a:t>There are also strong investments in health, education, and institutions to enhance human and social capital. At the same time, the push for economic and social development is coupled with the exploitation of abundant fossil fuel resources and the adoption of resource and energy intensive lifestyles around the world. </a:t>
            </a:r>
          </a:p>
          <a:p>
            <a:pPr marL="285750" indent="-285750">
              <a:buFont typeface="Arial" panose="020B0604020202020204" pitchFamily="34" charset="0"/>
              <a:buChar char="•"/>
            </a:pPr>
            <a:r>
              <a:rPr lang="en-IE" b="0" i="0" dirty="0">
                <a:solidFill>
                  <a:srgbClr val="111111"/>
                </a:solidFill>
                <a:effectLst/>
                <a:latin typeface="PT Sans" panose="020B0503020203020204" pitchFamily="34" charset="77"/>
              </a:rPr>
              <a:t>All these factors lead to rapid growth of the global economy, while global population peaks and declines in the 21st century. </a:t>
            </a:r>
          </a:p>
          <a:p>
            <a:pPr marL="285750" indent="-285750">
              <a:buFont typeface="Arial" panose="020B0604020202020204" pitchFamily="34" charset="0"/>
              <a:buChar char="•"/>
            </a:pPr>
            <a:r>
              <a:rPr lang="en-IE" b="0" i="0" dirty="0">
                <a:solidFill>
                  <a:srgbClr val="111111"/>
                </a:solidFill>
                <a:effectLst/>
                <a:latin typeface="PT Sans" panose="020B0503020203020204" pitchFamily="34" charset="77"/>
              </a:rPr>
              <a:t>Local environmental problems like air pollution are successfully managed. There is faith in the ability to effectively manage social and ecological systems, including by geo-engineering if necessary.</a:t>
            </a:r>
            <a:endParaRPr lang="en-GB" dirty="0"/>
          </a:p>
        </p:txBody>
      </p:sp>
      <p:pic>
        <p:nvPicPr>
          <p:cNvPr id="2052" name="Picture 4" descr="Smiley Faces Icons Isolated Stock Photo - Download Image Now -  Anthropomorphic Smiley Face, Emoticon, Icon - iStock">
            <a:extLst>
              <a:ext uri="{FF2B5EF4-FFF2-40B4-BE49-F238E27FC236}">
                <a16:creationId xmlns:a16="http://schemas.microsoft.com/office/drawing/2014/main" id="{8B4A176D-45CD-B0D9-8535-DC44E7AB0B6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5686" r="3911"/>
          <a:stretch/>
        </p:blipFill>
        <p:spPr bwMode="auto">
          <a:xfrm>
            <a:off x="7643973" y="1690688"/>
            <a:ext cx="2363056" cy="444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36601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A3728-F845-03CC-7209-061310B6F566}"/>
              </a:ext>
            </a:extLst>
          </p:cNvPr>
          <p:cNvSpPr>
            <a:spLocks noGrp="1"/>
          </p:cNvSpPr>
          <p:nvPr>
            <p:ph type="title"/>
          </p:nvPr>
        </p:nvSpPr>
        <p:spPr/>
        <p:txBody>
          <a:bodyPr/>
          <a:lstStyle/>
          <a:p>
            <a:r>
              <a:rPr lang="en-GB" dirty="0"/>
              <a:t>SSPs combine climate mitigation and adaptation challenges</a:t>
            </a:r>
          </a:p>
        </p:txBody>
      </p:sp>
      <p:pic>
        <p:nvPicPr>
          <p:cNvPr id="3" name="Picture 2">
            <a:extLst>
              <a:ext uri="{FF2B5EF4-FFF2-40B4-BE49-F238E27FC236}">
                <a16:creationId xmlns:a16="http://schemas.microsoft.com/office/drawing/2014/main" id="{4CBEB55D-42F1-8FB4-2161-4826826BE6EA}"/>
              </a:ext>
            </a:extLst>
          </p:cNvPr>
          <p:cNvPicPr>
            <a:picLocks noChangeAspect="1"/>
          </p:cNvPicPr>
          <p:nvPr/>
        </p:nvPicPr>
        <p:blipFill>
          <a:blip r:embed="rId2"/>
          <a:stretch>
            <a:fillRect/>
          </a:stretch>
        </p:blipFill>
        <p:spPr>
          <a:xfrm>
            <a:off x="3778250" y="2025365"/>
            <a:ext cx="4635500" cy="3670300"/>
          </a:xfrm>
          <a:prstGeom prst="rect">
            <a:avLst/>
          </a:prstGeom>
        </p:spPr>
      </p:pic>
    </p:spTree>
    <p:extLst>
      <p:ext uri="{BB962C8B-B14F-4D97-AF65-F5344CB8AC3E}">
        <p14:creationId xmlns:p14="http://schemas.microsoft.com/office/powerpoint/2010/main" val="93078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07A47D-FB3D-D54C-A5AB-2A08159BF400}"/>
              </a:ext>
            </a:extLst>
          </p:cNvPr>
          <p:cNvSpPr>
            <a:spLocks noGrp="1"/>
          </p:cNvSpPr>
          <p:nvPr>
            <p:ph type="title"/>
          </p:nvPr>
        </p:nvSpPr>
        <p:spPr>
          <a:xfrm>
            <a:off x="951215" y="1998716"/>
            <a:ext cx="2799709" cy="1325563"/>
          </a:xfrm>
        </p:spPr>
        <p:txBody>
          <a:bodyPr>
            <a:normAutofit fontScale="90000"/>
          </a:bodyPr>
          <a:lstStyle/>
          <a:p>
            <a:r>
              <a:rPr lang="en-GB" dirty="0"/>
              <a:t>Human population metrics</a:t>
            </a:r>
          </a:p>
        </p:txBody>
      </p:sp>
      <p:pic>
        <p:nvPicPr>
          <p:cNvPr id="6146" name="Picture 2">
            <a:extLst>
              <a:ext uri="{FF2B5EF4-FFF2-40B4-BE49-F238E27FC236}">
                <a16:creationId xmlns:a16="http://schemas.microsoft.com/office/drawing/2014/main" id="{4803D28F-C489-3498-6F26-1AF231A16B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14231" y="197777"/>
            <a:ext cx="4894704" cy="64624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18456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FFF79-3763-C062-13D4-3535A602A3B2}"/>
              </a:ext>
            </a:extLst>
          </p:cNvPr>
          <p:cNvSpPr>
            <a:spLocks noGrp="1"/>
          </p:cNvSpPr>
          <p:nvPr>
            <p:ph type="title"/>
          </p:nvPr>
        </p:nvSpPr>
        <p:spPr>
          <a:xfrm>
            <a:off x="725184" y="2235022"/>
            <a:ext cx="2254321" cy="1325563"/>
          </a:xfrm>
        </p:spPr>
        <p:txBody>
          <a:bodyPr>
            <a:normAutofit fontScale="90000"/>
          </a:bodyPr>
          <a:lstStyle/>
          <a:p>
            <a:r>
              <a:rPr lang="en-GB" dirty="0"/>
              <a:t>Land use metrics</a:t>
            </a:r>
          </a:p>
        </p:txBody>
      </p:sp>
      <p:pic>
        <p:nvPicPr>
          <p:cNvPr id="5122" name="Picture 2">
            <a:extLst>
              <a:ext uri="{FF2B5EF4-FFF2-40B4-BE49-F238E27FC236}">
                <a16:creationId xmlns:a16="http://schemas.microsoft.com/office/drawing/2014/main" id="{13374BD2-6058-AD27-E729-3C9C5A7C54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20967" y="247169"/>
            <a:ext cx="8404724" cy="6626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68733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21"/>
          <p:cNvSpPr/>
          <p:nvPr/>
        </p:nvSpPr>
        <p:spPr>
          <a:xfrm>
            <a:off x="3423851" y="2407233"/>
            <a:ext cx="4918400" cy="4104400"/>
          </a:xfrm>
          <a:prstGeom prst="rect">
            <a:avLst/>
          </a:prstGeom>
          <a:solidFill>
            <a:schemeClr val="lt2"/>
          </a:solidFill>
          <a:ln w="2857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62" name="Google Shape;162;p21"/>
          <p:cNvSpPr txBox="1">
            <a:spLocks noGrp="1"/>
          </p:cNvSpPr>
          <p:nvPr>
            <p:ph type="title"/>
          </p:nvPr>
        </p:nvSpPr>
        <p:spPr>
          <a:xfrm>
            <a:off x="415600" y="593367"/>
            <a:ext cx="3463600" cy="1220800"/>
          </a:xfrm>
          <a:prstGeom prst="rect">
            <a:avLst/>
          </a:prstGeom>
        </p:spPr>
        <p:txBody>
          <a:bodyPr spcFirstLastPara="1" vert="horz" wrap="square" lIns="121900" tIns="121900" rIns="121900" bIns="121900" rtlCol="0" anchor="t" anchorCtr="0">
            <a:normAutofit fontScale="90000"/>
          </a:bodyPr>
          <a:lstStyle/>
          <a:p>
            <a:pPr>
              <a:spcBef>
                <a:spcPts val="0"/>
              </a:spcBef>
            </a:pPr>
            <a:r>
              <a:rPr lang="en"/>
              <a:t>General model structure</a:t>
            </a:r>
            <a:endParaRPr/>
          </a:p>
        </p:txBody>
      </p:sp>
      <p:sp>
        <p:nvSpPr>
          <p:cNvPr id="163" name="Google Shape;163;p21"/>
          <p:cNvSpPr/>
          <p:nvPr/>
        </p:nvSpPr>
        <p:spPr>
          <a:xfrm>
            <a:off x="3753533" y="2770900"/>
            <a:ext cx="4346800" cy="2220000"/>
          </a:xfrm>
          <a:prstGeom prst="rect">
            <a:avLst/>
          </a:prstGeom>
          <a:noFill/>
          <a:ln w="19050" cap="flat" cmpd="sng">
            <a:solidFill>
              <a:schemeClr val="dk2"/>
            </a:solidFill>
            <a:prstDash val="dash"/>
            <a:round/>
            <a:headEnd type="none" w="sm" len="sm"/>
            <a:tailEnd type="none" w="sm" len="sm"/>
          </a:ln>
        </p:spPr>
        <p:txBody>
          <a:bodyPr spcFirstLastPara="1" wrap="square" lIns="121900" tIns="121900" rIns="121900" bIns="121900" anchor="ctr" anchorCtr="0">
            <a:noAutofit/>
          </a:bodyPr>
          <a:lstStyle/>
          <a:p>
            <a:endParaRPr sz="2400"/>
          </a:p>
        </p:txBody>
      </p:sp>
      <p:sp>
        <p:nvSpPr>
          <p:cNvPr id="164" name="Google Shape;164;p21"/>
          <p:cNvSpPr txBox="1"/>
          <p:nvPr/>
        </p:nvSpPr>
        <p:spPr>
          <a:xfrm>
            <a:off x="3879200" y="3446334"/>
            <a:ext cx="1905200" cy="574412"/>
          </a:xfrm>
          <a:prstGeom prst="rect">
            <a:avLst/>
          </a:prstGeom>
          <a:solidFill>
            <a:srgbClr val="C9DAF8"/>
          </a:solidFill>
          <a:ln w="19050" cap="flat" cmpd="sng">
            <a:solidFill>
              <a:srgbClr val="000000"/>
            </a:solidFill>
            <a:prstDash val="solid"/>
            <a:round/>
            <a:headEnd type="none" w="sm" len="sm"/>
            <a:tailEnd type="none" w="sm" len="sm"/>
          </a:ln>
        </p:spPr>
        <p:txBody>
          <a:bodyPr spcFirstLastPara="1" wrap="square" lIns="121900" tIns="121900" rIns="121900" bIns="121900" anchor="t" anchorCtr="0">
            <a:spAutoFit/>
          </a:bodyPr>
          <a:lstStyle/>
          <a:p>
            <a:r>
              <a:rPr lang="en" sz="2133"/>
              <a:t>Atmosphere</a:t>
            </a:r>
            <a:endParaRPr sz="2133"/>
          </a:p>
        </p:txBody>
      </p:sp>
      <p:sp>
        <p:nvSpPr>
          <p:cNvPr id="165" name="Google Shape;165;p21"/>
          <p:cNvSpPr txBox="1"/>
          <p:nvPr/>
        </p:nvSpPr>
        <p:spPr>
          <a:xfrm>
            <a:off x="5952717" y="3446334"/>
            <a:ext cx="1905200" cy="574412"/>
          </a:xfrm>
          <a:prstGeom prst="rect">
            <a:avLst/>
          </a:prstGeom>
          <a:solidFill>
            <a:srgbClr val="3C78D8"/>
          </a:solidFill>
          <a:ln w="19050" cap="flat" cmpd="sng">
            <a:solidFill>
              <a:srgbClr val="000000"/>
            </a:solidFill>
            <a:prstDash val="solid"/>
            <a:round/>
            <a:headEnd type="none" w="sm" len="sm"/>
            <a:tailEnd type="none" w="sm" len="sm"/>
          </a:ln>
        </p:spPr>
        <p:txBody>
          <a:bodyPr spcFirstLastPara="1" wrap="square" lIns="121900" tIns="121900" rIns="121900" bIns="121900" anchor="t" anchorCtr="0">
            <a:spAutoFit/>
          </a:bodyPr>
          <a:lstStyle/>
          <a:p>
            <a:r>
              <a:rPr lang="en" sz="2133"/>
              <a:t>Ocean</a:t>
            </a:r>
            <a:endParaRPr sz="2133"/>
          </a:p>
        </p:txBody>
      </p:sp>
      <p:sp>
        <p:nvSpPr>
          <p:cNvPr id="166" name="Google Shape;166;p21"/>
          <p:cNvSpPr txBox="1"/>
          <p:nvPr/>
        </p:nvSpPr>
        <p:spPr>
          <a:xfrm>
            <a:off x="3879200" y="4168118"/>
            <a:ext cx="1905200" cy="574412"/>
          </a:xfrm>
          <a:prstGeom prst="rect">
            <a:avLst/>
          </a:prstGeom>
          <a:solidFill>
            <a:srgbClr val="93C47D"/>
          </a:solidFill>
          <a:ln w="19050" cap="flat" cmpd="sng">
            <a:solidFill>
              <a:srgbClr val="000000"/>
            </a:solidFill>
            <a:prstDash val="solid"/>
            <a:round/>
            <a:headEnd type="none" w="sm" len="sm"/>
            <a:tailEnd type="none" w="sm" len="sm"/>
          </a:ln>
        </p:spPr>
        <p:txBody>
          <a:bodyPr spcFirstLastPara="1" wrap="square" lIns="121900" tIns="121900" rIns="121900" bIns="121900" anchor="t" anchorCtr="0">
            <a:spAutoFit/>
          </a:bodyPr>
          <a:lstStyle/>
          <a:p>
            <a:r>
              <a:rPr lang="en" sz="2133" dirty="0"/>
              <a:t>Land surface</a:t>
            </a:r>
            <a:endParaRPr sz="2133" dirty="0"/>
          </a:p>
        </p:txBody>
      </p:sp>
      <p:sp>
        <p:nvSpPr>
          <p:cNvPr id="167" name="Google Shape;167;p21"/>
          <p:cNvSpPr txBox="1"/>
          <p:nvPr/>
        </p:nvSpPr>
        <p:spPr>
          <a:xfrm>
            <a:off x="5952717" y="4168118"/>
            <a:ext cx="1905200" cy="574412"/>
          </a:xfrm>
          <a:prstGeom prst="rect">
            <a:avLst/>
          </a:prstGeom>
          <a:solidFill>
            <a:schemeClr val="lt1"/>
          </a:solidFill>
          <a:ln w="19050" cap="flat" cmpd="sng">
            <a:solidFill>
              <a:srgbClr val="000000"/>
            </a:solidFill>
            <a:prstDash val="solid"/>
            <a:round/>
            <a:headEnd type="none" w="sm" len="sm"/>
            <a:tailEnd type="none" w="sm" len="sm"/>
          </a:ln>
        </p:spPr>
        <p:txBody>
          <a:bodyPr spcFirstLastPara="1" wrap="square" lIns="121900" tIns="121900" rIns="121900" bIns="121900" anchor="t" anchorCtr="0">
            <a:spAutoFit/>
          </a:bodyPr>
          <a:lstStyle/>
          <a:p>
            <a:r>
              <a:rPr lang="en" sz="2133"/>
              <a:t>Sea ice</a:t>
            </a:r>
            <a:endParaRPr sz="2133"/>
          </a:p>
        </p:txBody>
      </p:sp>
      <p:sp>
        <p:nvSpPr>
          <p:cNvPr id="168" name="Google Shape;168;p21"/>
          <p:cNvSpPr txBox="1"/>
          <p:nvPr/>
        </p:nvSpPr>
        <p:spPr>
          <a:xfrm>
            <a:off x="4982451" y="5319760"/>
            <a:ext cx="1801200" cy="984845"/>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t" anchorCtr="0">
            <a:spAutoFit/>
          </a:bodyPr>
          <a:lstStyle/>
          <a:p>
            <a:pPr algn="ctr"/>
            <a:r>
              <a:rPr lang="en" sz="2400" dirty="0">
                <a:solidFill>
                  <a:schemeClr val="lt1"/>
                </a:solidFill>
              </a:rPr>
              <a:t>Model parameters</a:t>
            </a:r>
            <a:endParaRPr sz="2400" dirty="0">
              <a:solidFill>
                <a:schemeClr val="lt1"/>
              </a:solidFill>
            </a:endParaRPr>
          </a:p>
        </p:txBody>
      </p:sp>
      <p:sp>
        <p:nvSpPr>
          <p:cNvPr id="169" name="Google Shape;169;p21"/>
          <p:cNvSpPr txBox="1"/>
          <p:nvPr/>
        </p:nvSpPr>
        <p:spPr>
          <a:xfrm>
            <a:off x="4055736" y="2830821"/>
            <a:ext cx="3649937" cy="615513"/>
          </a:xfrm>
          <a:prstGeom prst="rect">
            <a:avLst/>
          </a:prstGeom>
          <a:noFill/>
          <a:ln>
            <a:noFill/>
          </a:ln>
        </p:spPr>
        <p:txBody>
          <a:bodyPr spcFirstLastPara="1" wrap="square" lIns="121900" tIns="121900" rIns="121900" bIns="121900" anchor="t" anchorCtr="0">
            <a:spAutoFit/>
          </a:bodyPr>
          <a:lstStyle/>
          <a:p>
            <a:r>
              <a:rPr lang="en" sz="2400" dirty="0"/>
              <a:t>Process representation</a:t>
            </a:r>
            <a:endParaRPr sz="2400" dirty="0"/>
          </a:p>
        </p:txBody>
      </p:sp>
      <p:sp>
        <p:nvSpPr>
          <p:cNvPr id="170" name="Google Shape;170;p21"/>
          <p:cNvSpPr txBox="1"/>
          <p:nvPr/>
        </p:nvSpPr>
        <p:spPr>
          <a:xfrm>
            <a:off x="882633" y="4049034"/>
            <a:ext cx="1801200" cy="984845"/>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t" anchorCtr="0">
            <a:spAutoFit/>
          </a:bodyPr>
          <a:lstStyle/>
          <a:p>
            <a:pPr algn="ctr"/>
            <a:r>
              <a:rPr lang="en" sz="2400">
                <a:solidFill>
                  <a:schemeClr val="lt1"/>
                </a:solidFill>
              </a:rPr>
              <a:t>Initial conditions</a:t>
            </a:r>
            <a:endParaRPr sz="2400">
              <a:solidFill>
                <a:schemeClr val="lt1"/>
              </a:solidFill>
            </a:endParaRPr>
          </a:p>
        </p:txBody>
      </p:sp>
      <p:sp>
        <p:nvSpPr>
          <p:cNvPr id="171" name="Google Shape;171;p21"/>
          <p:cNvSpPr txBox="1"/>
          <p:nvPr/>
        </p:nvSpPr>
        <p:spPr>
          <a:xfrm>
            <a:off x="4982451" y="993268"/>
            <a:ext cx="1801200" cy="984845"/>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t" anchorCtr="0">
            <a:spAutoFit/>
          </a:bodyPr>
          <a:lstStyle/>
          <a:p>
            <a:pPr algn="ctr"/>
            <a:r>
              <a:rPr lang="en" sz="2400">
                <a:solidFill>
                  <a:schemeClr val="lt1"/>
                </a:solidFill>
              </a:rPr>
              <a:t>Emission scenarios</a:t>
            </a:r>
            <a:endParaRPr sz="2400">
              <a:solidFill>
                <a:schemeClr val="lt1"/>
              </a:solidFill>
            </a:endParaRPr>
          </a:p>
        </p:txBody>
      </p:sp>
      <p:sp>
        <p:nvSpPr>
          <p:cNvPr id="172" name="Google Shape;172;p21"/>
          <p:cNvSpPr txBox="1"/>
          <p:nvPr/>
        </p:nvSpPr>
        <p:spPr>
          <a:xfrm>
            <a:off x="9082267" y="4049034"/>
            <a:ext cx="1801200" cy="984845"/>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t" anchorCtr="0">
            <a:spAutoFit/>
          </a:bodyPr>
          <a:lstStyle/>
          <a:p>
            <a:pPr algn="ctr"/>
            <a:r>
              <a:rPr lang="en" sz="2400">
                <a:solidFill>
                  <a:schemeClr val="lt1"/>
                </a:solidFill>
              </a:rPr>
              <a:t>Model predictions</a:t>
            </a:r>
            <a:endParaRPr sz="2400">
              <a:solidFill>
                <a:schemeClr val="lt1"/>
              </a:solidFill>
            </a:endParaRPr>
          </a:p>
        </p:txBody>
      </p:sp>
      <p:sp>
        <p:nvSpPr>
          <p:cNvPr id="173" name="Google Shape;173;p21"/>
          <p:cNvSpPr/>
          <p:nvPr/>
        </p:nvSpPr>
        <p:spPr>
          <a:xfrm>
            <a:off x="2876441" y="4121033"/>
            <a:ext cx="354800" cy="676800"/>
          </a:xfrm>
          <a:prstGeom prst="rightArrow">
            <a:avLst>
              <a:gd name="adj1" fmla="val 50000"/>
              <a:gd name="adj2" fmla="val 50000"/>
            </a:avLst>
          </a:prstGeom>
          <a:solidFill>
            <a:schemeClr val="lt2"/>
          </a:solidFill>
          <a:ln w="3810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74" name="Google Shape;174;p21"/>
          <p:cNvSpPr/>
          <p:nvPr/>
        </p:nvSpPr>
        <p:spPr>
          <a:xfrm>
            <a:off x="8534859" y="4121033"/>
            <a:ext cx="354800" cy="676800"/>
          </a:xfrm>
          <a:prstGeom prst="rightArrow">
            <a:avLst>
              <a:gd name="adj1" fmla="val 50000"/>
              <a:gd name="adj2" fmla="val 50000"/>
            </a:avLst>
          </a:prstGeom>
          <a:solidFill>
            <a:schemeClr val="lt2"/>
          </a:solidFill>
          <a:ln w="3810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75" name="Google Shape;175;p21"/>
          <p:cNvSpPr/>
          <p:nvPr/>
        </p:nvSpPr>
        <p:spPr>
          <a:xfrm rot="5400000">
            <a:off x="5705651" y="1772251"/>
            <a:ext cx="354800" cy="676800"/>
          </a:xfrm>
          <a:prstGeom prst="rightArrow">
            <a:avLst>
              <a:gd name="adj1" fmla="val 50000"/>
              <a:gd name="adj2" fmla="val 50000"/>
            </a:avLst>
          </a:prstGeom>
          <a:solidFill>
            <a:schemeClr val="lt2"/>
          </a:solidFill>
          <a:ln w="3810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76" name="Google Shape;176;p21"/>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rmAutofit/>
          </a:bodyPr>
          <a:lstStyle/>
          <a:p>
            <a:fld id="{00000000-1234-1234-1234-123412341234}" type="slidenum">
              <a:rPr lang="en"/>
              <a:pPr/>
              <a:t>19</a:t>
            </a:fld>
            <a:endParaRPr/>
          </a:p>
        </p:txBody>
      </p:sp>
      <p:sp>
        <p:nvSpPr>
          <p:cNvPr id="2" name="TextBox 1">
            <a:extLst>
              <a:ext uri="{FF2B5EF4-FFF2-40B4-BE49-F238E27FC236}">
                <a16:creationId xmlns:a16="http://schemas.microsoft.com/office/drawing/2014/main" id="{CFD7ED80-4FAB-EF4D-793D-FB41A91EC2B0}"/>
              </a:ext>
            </a:extLst>
          </p:cNvPr>
          <p:cNvSpPr txBox="1"/>
          <p:nvPr/>
        </p:nvSpPr>
        <p:spPr>
          <a:xfrm>
            <a:off x="7307137" y="1116358"/>
            <a:ext cx="3306067" cy="646331"/>
          </a:xfrm>
          <a:prstGeom prst="rect">
            <a:avLst/>
          </a:prstGeom>
          <a:noFill/>
        </p:spPr>
        <p:txBody>
          <a:bodyPr wrap="square" rtlCol="0">
            <a:spAutoFit/>
          </a:bodyPr>
          <a:lstStyle/>
          <a:p>
            <a:r>
              <a:rPr lang="en-GB" dirty="0"/>
              <a:t>Models need emissions and concentrations of GHG</a:t>
            </a:r>
          </a:p>
        </p:txBody>
      </p:sp>
    </p:spTree>
    <p:extLst>
      <p:ext uri="{BB962C8B-B14F-4D97-AF65-F5344CB8AC3E}">
        <p14:creationId xmlns:p14="http://schemas.microsoft.com/office/powerpoint/2010/main" val="15122938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21"/>
          <p:cNvSpPr/>
          <p:nvPr/>
        </p:nvSpPr>
        <p:spPr>
          <a:xfrm>
            <a:off x="3423851" y="2407233"/>
            <a:ext cx="4918400" cy="4104400"/>
          </a:xfrm>
          <a:prstGeom prst="rect">
            <a:avLst/>
          </a:prstGeom>
          <a:solidFill>
            <a:schemeClr val="lt2"/>
          </a:solidFill>
          <a:ln w="2857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62" name="Google Shape;162;p21"/>
          <p:cNvSpPr txBox="1">
            <a:spLocks noGrp="1"/>
          </p:cNvSpPr>
          <p:nvPr>
            <p:ph type="title"/>
          </p:nvPr>
        </p:nvSpPr>
        <p:spPr>
          <a:xfrm>
            <a:off x="415600" y="593367"/>
            <a:ext cx="3463600" cy="1220800"/>
          </a:xfrm>
          <a:prstGeom prst="rect">
            <a:avLst/>
          </a:prstGeom>
        </p:spPr>
        <p:txBody>
          <a:bodyPr spcFirstLastPara="1" vert="horz" wrap="square" lIns="121900" tIns="121900" rIns="121900" bIns="121900" rtlCol="0" anchor="t" anchorCtr="0">
            <a:normAutofit fontScale="90000"/>
          </a:bodyPr>
          <a:lstStyle/>
          <a:p>
            <a:pPr>
              <a:spcBef>
                <a:spcPts val="0"/>
              </a:spcBef>
            </a:pPr>
            <a:r>
              <a:rPr lang="en"/>
              <a:t>General model structure</a:t>
            </a:r>
            <a:endParaRPr/>
          </a:p>
        </p:txBody>
      </p:sp>
      <p:sp>
        <p:nvSpPr>
          <p:cNvPr id="163" name="Google Shape;163;p21"/>
          <p:cNvSpPr/>
          <p:nvPr/>
        </p:nvSpPr>
        <p:spPr>
          <a:xfrm>
            <a:off x="3753533" y="2770900"/>
            <a:ext cx="4346800" cy="2220000"/>
          </a:xfrm>
          <a:prstGeom prst="rect">
            <a:avLst/>
          </a:prstGeom>
          <a:noFill/>
          <a:ln w="19050" cap="flat" cmpd="sng">
            <a:solidFill>
              <a:schemeClr val="dk2"/>
            </a:solidFill>
            <a:prstDash val="dash"/>
            <a:round/>
            <a:headEnd type="none" w="sm" len="sm"/>
            <a:tailEnd type="none" w="sm" len="sm"/>
          </a:ln>
        </p:spPr>
        <p:txBody>
          <a:bodyPr spcFirstLastPara="1" wrap="square" lIns="121900" tIns="121900" rIns="121900" bIns="121900" anchor="ctr" anchorCtr="0">
            <a:noAutofit/>
          </a:bodyPr>
          <a:lstStyle/>
          <a:p>
            <a:endParaRPr sz="2400"/>
          </a:p>
        </p:txBody>
      </p:sp>
      <p:sp>
        <p:nvSpPr>
          <p:cNvPr id="164" name="Google Shape;164;p21"/>
          <p:cNvSpPr txBox="1"/>
          <p:nvPr/>
        </p:nvSpPr>
        <p:spPr>
          <a:xfrm>
            <a:off x="3879200" y="3446334"/>
            <a:ext cx="1905200" cy="574412"/>
          </a:xfrm>
          <a:prstGeom prst="rect">
            <a:avLst/>
          </a:prstGeom>
          <a:solidFill>
            <a:srgbClr val="C9DAF8"/>
          </a:solidFill>
          <a:ln w="19050" cap="flat" cmpd="sng">
            <a:solidFill>
              <a:srgbClr val="000000"/>
            </a:solidFill>
            <a:prstDash val="solid"/>
            <a:round/>
            <a:headEnd type="none" w="sm" len="sm"/>
            <a:tailEnd type="none" w="sm" len="sm"/>
          </a:ln>
        </p:spPr>
        <p:txBody>
          <a:bodyPr spcFirstLastPara="1" wrap="square" lIns="121900" tIns="121900" rIns="121900" bIns="121900" anchor="t" anchorCtr="0">
            <a:spAutoFit/>
          </a:bodyPr>
          <a:lstStyle/>
          <a:p>
            <a:r>
              <a:rPr lang="en" sz="2133"/>
              <a:t>Atmosphere</a:t>
            </a:r>
            <a:endParaRPr sz="2133"/>
          </a:p>
        </p:txBody>
      </p:sp>
      <p:sp>
        <p:nvSpPr>
          <p:cNvPr id="165" name="Google Shape;165;p21"/>
          <p:cNvSpPr txBox="1"/>
          <p:nvPr/>
        </p:nvSpPr>
        <p:spPr>
          <a:xfrm>
            <a:off x="5952717" y="3446334"/>
            <a:ext cx="1905200" cy="574412"/>
          </a:xfrm>
          <a:prstGeom prst="rect">
            <a:avLst/>
          </a:prstGeom>
          <a:solidFill>
            <a:srgbClr val="3C78D8"/>
          </a:solidFill>
          <a:ln w="19050" cap="flat" cmpd="sng">
            <a:solidFill>
              <a:srgbClr val="000000"/>
            </a:solidFill>
            <a:prstDash val="solid"/>
            <a:round/>
            <a:headEnd type="none" w="sm" len="sm"/>
            <a:tailEnd type="none" w="sm" len="sm"/>
          </a:ln>
        </p:spPr>
        <p:txBody>
          <a:bodyPr spcFirstLastPara="1" wrap="square" lIns="121900" tIns="121900" rIns="121900" bIns="121900" anchor="t" anchorCtr="0">
            <a:spAutoFit/>
          </a:bodyPr>
          <a:lstStyle/>
          <a:p>
            <a:r>
              <a:rPr lang="en" sz="2133"/>
              <a:t>Ocean</a:t>
            </a:r>
            <a:endParaRPr sz="2133"/>
          </a:p>
        </p:txBody>
      </p:sp>
      <p:sp>
        <p:nvSpPr>
          <p:cNvPr id="166" name="Google Shape;166;p21"/>
          <p:cNvSpPr txBox="1"/>
          <p:nvPr/>
        </p:nvSpPr>
        <p:spPr>
          <a:xfrm>
            <a:off x="3879200" y="4168118"/>
            <a:ext cx="1905200" cy="574412"/>
          </a:xfrm>
          <a:prstGeom prst="rect">
            <a:avLst/>
          </a:prstGeom>
          <a:solidFill>
            <a:srgbClr val="93C47D"/>
          </a:solidFill>
          <a:ln w="19050" cap="flat" cmpd="sng">
            <a:solidFill>
              <a:srgbClr val="000000"/>
            </a:solidFill>
            <a:prstDash val="solid"/>
            <a:round/>
            <a:headEnd type="none" w="sm" len="sm"/>
            <a:tailEnd type="none" w="sm" len="sm"/>
          </a:ln>
        </p:spPr>
        <p:txBody>
          <a:bodyPr spcFirstLastPara="1" wrap="square" lIns="121900" tIns="121900" rIns="121900" bIns="121900" anchor="t" anchorCtr="0">
            <a:spAutoFit/>
          </a:bodyPr>
          <a:lstStyle/>
          <a:p>
            <a:r>
              <a:rPr lang="en" sz="2133" dirty="0"/>
              <a:t>Land surface</a:t>
            </a:r>
            <a:endParaRPr sz="2133" dirty="0"/>
          </a:p>
        </p:txBody>
      </p:sp>
      <p:sp>
        <p:nvSpPr>
          <p:cNvPr id="167" name="Google Shape;167;p21"/>
          <p:cNvSpPr txBox="1"/>
          <p:nvPr/>
        </p:nvSpPr>
        <p:spPr>
          <a:xfrm>
            <a:off x="5952717" y="4168118"/>
            <a:ext cx="1905200" cy="574412"/>
          </a:xfrm>
          <a:prstGeom prst="rect">
            <a:avLst/>
          </a:prstGeom>
          <a:solidFill>
            <a:schemeClr val="lt1"/>
          </a:solidFill>
          <a:ln w="19050" cap="flat" cmpd="sng">
            <a:solidFill>
              <a:srgbClr val="000000"/>
            </a:solidFill>
            <a:prstDash val="solid"/>
            <a:round/>
            <a:headEnd type="none" w="sm" len="sm"/>
            <a:tailEnd type="none" w="sm" len="sm"/>
          </a:ln>
        </p:spPr>
        <p:txBody>
          <a:bodyPr spcFirstLastPara="1" wrap="square" lIns="121900" tIns="121900" rIns="121900" bIns="121900" anchor="t" anchorCtr="0">
            <a:spAutoFit/>
          </a:bodyPr>
          <a:lstStyle/>
          <a:p>
            <a:r>
              <a:rPr lang="en" sz="2133"/>
              <a:t>Sea ice</a:t>
            </a:r>
            <a:endParaRPr sz="2133"/>
          </a:p>
        </p:txBody>
      </p:sp>
      <p:sp>
        <p:nvSpPr>
          <p:cNvPr id="168" name="Google Shape;168;p21"/>
          <p:cNvSpPr txBox="1"/>
          <p:nvPr/>
        </p:nvSpPr>
        <p:spPr>
          <a:xfrm>
            <a:off x="4982451" y="5319760"/>
            <a:ext cx="1801200" cy="984845"/>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t" anchorCtr="0">
            <a:spAutoFit/>
          </a:bodyPr>
          <a:lstStyle/>
          <a:p>
            <a:pPr algn="ctr"/>
            <a:r>
              <a:rPr lang="en" sz="2400" dirty="0">
                <a:solidFill>
                  <a:schemeClr val="lt1"/>
                </a:solidFill>
              </a:rPr>
              <a:t>Model parameters</a:t>
            </a:r>
            <a:endParaRPr sz="2400" dirty="0">
              <a:solidFill>
                <a:schemeClr val="lt1"/>
              </a:solidFill>
            </a:endParaRPr>
          </a:p>
        </p:txBody>
      </p:sp>
      <p:sp>
        <p:nvSpPr>
          <p:cNvPr id="169" name="Google Shape;169;p21"/>
          <p:cNvSpPr txBox="1"/>
          <p:nvPr/>
        </p:nvSpPr>
        <p:spPr>
          <a:xfrm>
            <a:off x="4055736" y="2830821"/>
            <a:ext cx="3649937" cy="615513"/>
          </a:xfrm>
          <a:prstGeom prst="rect">
            <a:avLst/>
          </a:prstGeom>
          <a:noFill/>
          <a:ln>
            <a:noFill/>
          </a:ln>
        </p:spPr>
        <p:txBody>
          <a:bodyPr spcFirstLastPara="1" wrap="square" lIns="121900" tIns="121900" rIns="121900" bIns="121900" anchor="t" anchorCtr="0">
            <a:spAutoFit/>
          </a:bodyPr>
          <a:lstStyle/>
          <a:p>
            <a:r>
              <a:rPr lang="en" sz="2400" dirty="0"/>
              <a:t>Process representation</a:t>
            </a:r>
            <a:endParaRPr sz="2400" dirty="0"/>
          </a:p>
        </p:txBody>
      </p:sp>
      <p:sp>
        <p:nvSpPr>
          <p:cNvPr id="170" name="Google Shape;170;p21"/>
          <p:cNvSpPr txBox="1"/>
          <p:nvPr/>
        </p:nvSpPr>
        <p:spPr>
          <a:xfrm>
            <a:off x="882633" y="4049034"/>
            <a:ext cx="1801200" cy="984845"/>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t" anchorCtr="0">
            <a:spAutoFit/>
          </a:bodyPr>
          <a:lstStyle/>
          <a:p>
            <a:pPr algn="ctr"/>
            <a:r>
              <a:rPr lang="en" sz="2400">
                <a:solidFill>
                  <a:schemeClr val="lt1"/>
                </a:solidFill>
              </a:rPr>
              <a:t>Initial conditions</a:t>
            </a:r>
            <a:endParaRPr sz="2400">
              <a:solidFill>
                <a:schemeClr val="lt1"/>
              </a:solidFill>
            </a:endParaRPr>
          </a:p>
        </p:txBody>
      </p:sp>
      <p:sp>
        <p:nvSpPr>
          <p:cNvPr id="171" name="Google Shape;171;p21"/>
          <p:cNvSpPr txBox="1"/>
          <p:nvPr/>
        </p:nvSpPr>
        <p:spPr>
          <a:xfrm>
            <a:off x="4982451" y="993268"/>
            <a:ext cx="1801200" cy="984845"/>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t" anchorCtr="0">
            <a:spAutoFit/>
          </a:bodyPr>
          <a:lstStyle/>
          <a:p>
            <a:pPr algn="ctr"/>
            <a:r>
              <a:rPr lang="en" sz="2400">
                <a:solidFill>
                  <a:schemeClr val="lt1"/>
                </a:solidFill>
              </a:rPr>
              <a:t>Emission scenarios</a:t>
            </a:r>
            <a:endParaRPr sz="2400">
              <a:solidFill>
                <a:schemeClr val="lt1"/>
              </a:solidFill>
            </a:endParaRPr>
          </a:p>
        </p:txBody>
      </p:sp>
      <p:sp>
        <p:nvSpPr>
          <p:cNvPr id="172" name="Google Shape;172;p21"/>
          <p:cNvSpPr txBox="1"/>
          <p:nvPr/>
        </p:nvSpPr>
        <p:spPr>
          <a:xfrm>
            <a:off x="9082267" y="4049034"/>
            <a:ext cx="1801200" cy="984845"/>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t" anchorCtr="0">
            <a:spAutoFit/>
          </a:bodyPr>
          <a:lstStyle/>
          <a:p>
            <a:pPr algn="ctr"/>
            <a:r>
              <a:rPr lang="en" sz="2400">
                <a:solidFill>
                  <a:schemeClr val="lt1"/>
                </a:solidFill>
              </a:rPr>
              <a:t>Model predictions</a:t>
            </a:r>
            <a:endParaRPr sz="2400">
              <a:solidFill>
                <a:schemeClr val="lt1"/>
              </a:solidFill>
            </a:endParaRPr>
          </a:p>
        </p:txBody>
      </p:sp>
      <p:sp>
        <p:nvSpPr>
          <p:cNvPr id="173" name="Google Shape;173;p21"/>
          <p:cNvSpPr/>
          <p:nvPr/>
        </p:nvSpPr>
        <p:spPr>
          <a:xfrm>
            <a:off x="2876441" y="4121033"/>
            <a:ext cx="354800" cy="676800"/>
          </a:xfrm>
          <a:prstGeom prst="rightArrow">
            <a:avLst>
              <a:gd name="adj1" fmla="val 50000"/>
              <a:gd name="adj2" fmla="val 50000"/>
            </a:avLst>
          </a:prstGeom>
          <a:solidFill>
            <a:schemeClr val="lt2"/>
          </a:solidFill>
          <a:ln w="3810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74" name="Google Shape;174;p21"/>
          <p:cNvSpPr/>
          <p:nvPr/>
        </p:nvSpPr>
        <p:spPr>
          <a:xfrm>
            <a:off x="8534859" y="4121033"/>
            <a:ext cx="354800" cy="676800"/>
          </a:xfrm>
          <a:prstGeom prst="rightArrow">
            <a:avLst>
              <a:gd name="adj1" fmla="val 50000"/>
              <a:gd name="adj2" fmla="val 50000"/>
            </a:avLst>
          </a:prstGeom>
          <a:solidFill>
            <a:schemeClr val="lt2"/>
          </a:solidFill>
          <a:ln w="3810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75" name="Google Shape;175;p21"/>
          <p:cNvSpPr/>
          <p:nvPr/>
        </p:nvSpPr>
        <p:spPr>
          <a:xfrm rot="5400000">
            <a:off x="5705651" y="1772251"/>
            <a:ext cx="354800" cy="676800"/>
          </a:xfrm>
          <a:prstGeom prst="rightArrow">
            <a:avLst>
              <a:gd name="adj1" fmla="val 50000"/>
              <a:gd name="adj2" fmla="val 50000"/>
            </a:avLst>
          </a:prstGeom>
          <a:solidFill>
            <a:schemeClr val="lt2"/>
          </a:solidFill>
          <a:ln w="3810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76" name="Google Shape;176;p21"/>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rmAutofit/>
          </a:bodyPr>
          <a:lstStyle/>
          <a:p>
            <a:fld id="{00000000-1234-1234-1234-123412341234}" type="slidenum">
              <a:rPr lang="en"/>
              <a:pPr/>
              <a:t>2</a:t>
            </a:fld>
            <a:endParaRPr/>
          </a:p>
        </p:txBody>
      </p:sp>
    </p:spTree>
    <p:extLst>
      <p:ext uri="{BB962C8B-B14F-4D97-AF65-F5344CB8AC3E}">
        <p14:creationId xmlns:p14="http://schemas.microsoft.com/office/powerpoint/2010/main" val="26680463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7EE404-6E58-CC85-35D7-E94C889B0F4A}"/>
              </a:ext>
            </a:extLst>
          </p:cNvPr>
          <p:cNvSpPr>
            <a:spLocks noGrp="1"/>
          </p:cNvSpPr>
          <p:nvPr>
            <p:ph type="title"/>
          </p:nvPr>
        </p:nvSpPr>
        <p:spPr/>
        <p:txBody>
          <a:bodyPr/>
          <a:lstStyle/>
          <a:p>
            <a:r>
              <a:rPr lang="en-GB" dirty="0"/>
              <a:t>SSPs for earth system models</a:t>
            </a:r>
          </a:p>
        </p:txBody>
      </p:sp>
      <p:sp>
        <p:nvSpPr>
          <p:cNvPr id="3" name="Oval 2">
            <a:extLst>
              <a:ext uri="{FF2B5EF4-FFF2-40B4-BE49-F238E27FC236}">
                <a16:creationId xmlns:a16="http://schemas.microsoft.com/office/drawing/2014/main" id="{1FBD4768-5591-BAA5-117F-6EA33D18EB25}"/>
              </a:ext>
            </a:extLst>
          </p:cNvPr>
          <p:cNvSpPr/>
          <p:nvPr/>
        </p:nvSpPr>
        <p:spPr>
          <a:xfrm>
            <a:off x="1335640" y="1690688"/>
            <a:ext cx="3215812" cy="155594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GB" dirty="0"/>
              <a:t>Mitigation, climate outcomes, impacts, adaptation</a:t>
            </a:r>
          </a:p>
        </p:txBody>
      </p:sp>
      <p:sp>
        <p:nvSpPr>
          <p:cNvPr id="4" name="Oval 3">
            <a:extLst>
              <a:ext uri="{FF2B5EF4-FFF2-40B4-BE49-F238E27FC236}">
                <a16:creationId xmlns:a16="http://schemas.microsoft.com/office/drawing/2014/main" id="{B8EE6A9B-E86E-2A7D-11B7-BBF739B63910}"/>
              </a:ext>
            </a:extLst>
          </p:cNvPr>
          <p:cNvSpPr/>
          <p:nvPr/>
        </p:nvSpPr>
        <p:spPr>
          <a:xfrm>
            <a:off x="5412768" y="1670140"/>
            <a:ext cx="3215812" cy="155594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GB" dirty="0"/>
              <a:t>Different pathways to similar forcing levels</a:t>
            </a:r>
          </a:p>
        </p:txBody>
      </p:sp>
      <p:sp>
        <p:nvSpPr>
          <p:cNvPr id="5" name="Oval 4">
            <a:extLst>
              <a:ext uri="{FF2B5EF4-FFF2-40B4-BE49-F238E27FC236}">
                <a16:creationId xmlns:a16="http://schemas.microsoft.com/office/drawing/2014/main" id="{D06ED766-9394-2EF5-F632-44EEA377C71A}"/>
              </a:ext>
            </a:extLst>
          </p:cNvPr>
          <p:cNvSpPr/>
          <p:nvPr/>
        </p:nvSpPr>
        <p:spPr>
          <a:xfrm>
            <a:off x="3635338" y="3899043"/>
            <a:ext cx="3215812" cy="155594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GB" dirty="0"/>
              <a:t>Global and regional differences</a:t>
            </a:r>
          </a:p>
        </p:txBody>
      </p:sp>
    </p:spTree>
    <p:extLst>
      <p:ext uri="{BB962C8B-B14F-4D97-AF65-F5344CB8AC3E}">
        <p14:creationId xmlns:p14="http://schemas.microsoft.com/office/powerpoint/2010/main" val="36890234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8182DC-65E3-59EB-44D0-DA8A024761E5}"/>
              </a:ext>
            </a:extLst>
          </p:cNvPr>
          <p:cNvSpPr>
            <a:spLocks noGrp="1"/>
          </p:cNvSpPr>
          <p:nvPr>
            <p:ph type="title"/>
          </p:nvPr>
        </p:nvSpPr>
        <p:spPr/>
        <p:txBody>
          <a:bodyPr/>
          <a:lstStyle/>
          <a:p>
            <a:r>
              <a:rPr lang="en-GB" dirty="0"/>
              <a:t>SSPs for earth system models</a:t>
            </a:r>
          </a:p>
        </p:txBody>
      </p:sp>
      <p:pic>
        <p:nvPicPr>
          <p:cNvPr id="3" name="Google Shape;289;p31">
            <a:extLst>
              <a:ext uri="{FF2B5EF4-FFF2-40B4-BE49-F238E27FC236}">
                <a16:creationId xmlns:a16="http://schemas.microsoft.com/office/drawing/2014/main" id="{E2C7F8D0-583A-40F4-AA13-B50D1C88B2A6}"/>
              </a:ext>
            </a:extLst>
          </p:cNvPr>
          <p:cNvPicPr preferRelativeResize="0"/>
          <p:nvPr/>
        </p:nvPicPr>
        <p:blipFill rotWithShape="1">
          <a:blip r:embed="rId2">
            <a:alphaModFix/>
          </a:blip>
          <a:srcRect r="26878"/>
          <a:stretch/>
        </p:blipFill>
        <p:spPr>
          <a:xfrm>
            <a:off x="3059987" y="1690688"/>
            <a:ext cx="5106256" cy="4309420"/>
          </a:xfrm>
          <a:prstGeom prst="rect">
            <a:avLst/>
          </a:prstGeom>
          <a:noFill/>
          <a:ln>
            <a:noFill/>
          </a:ln>
        </p:spPr>
      </p:pic>
    </p:spTree>
    <p:extLst>
      <p:ext uri="{BB962C8B-B14F-4D97-AF65-F5344CB8AC3E}">
        <p14:creationId xmlns:p14="http://schemas.microsoft.com/office/powerpoint/2010/main" val="5529438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318F0A-9FCB-0A9B-0D8F-F2273C9EFC01}"/>
              </a:ext>
            </a:extLst>
          </p:cNvPr>
          <p:cNvSpPr>
            <a:spLocks noGrp="1"/>
          </p:cNvSpPr>
          <p:nvPr>
            <p:ph type="title"/>
          </p:nvPr>
        </p:nvSpPr>
        <p:spPr/>
        <p:txBody>
          <a:bodyPr/>
          <a:lstStyle/>
          <a:p>
            <a:r>
              <a:rPr lang="en-GB" dirty="0"/>
              <a:t>Radiative forcing levels</a:t>
            </a:r>
          </a:p>
        </p:txBody>
      </p:sp>
      <p:pic>
        <p:nvPicPr>
          <p:cNvPr id="3" name="Google Shape;289;p31">
            <a:extLst>
              <a:ext uri="{FF2B5EF4-FFF2-40B4-BE49-F238E27FC236}">
                <a16:creationId xmlns:a16="http://schemas.microsoft.com/office/drawing/2014/main" id="{CBE54CE0-CA5E-E058-EADB-56F4D16701C4}"/>
              </a:ext>
            </a:extLst>
          </p:cNvPr>
          <p:cNvPicPr preferRelativeResize="0"/>
          <p:nvPr/>
        </p:nvPicPr>
        <p:blipFill rotWithShape="1">
          <a:blip r:embed="rId2">
            <a:alphaModFix/>
          </a:blip>
          <a:srcRect r="26878"/>
          <a:stretch/>
        </p:blipFill>
        <p:spPr>
          <a:xfrm>
            <a:off x="6452170" y="1751891"/>
            <a:ext cx="3686711" cy="3354218"/>
          </a:xfrm>
          <a:prstGeom prst="rect">
            <a:avLst/>
          </a:prstGeom>
          <a:noFill/>
          <a:ln>
            <a:noFill/>
          </a:ln>
        </p:spPr>
      </p:pic>
      <p:sp>
        <p:nvSpPr>
          <p:cNvPr id="4" name="TextBox 3">
            <a:extLst>
              <a:ext uri="{FF2B5EF4-FFF2-40B4-BE49-F238E27FC236}">
                <a16:creationId xmlns:a16="http://schemas.microsoft.com/office/drawing/2014/main" id="{BC77262A-A69A-A507-53B9-656AE18CA28C}"/>
              </a:ext>
            </a:extLst>
          </p:cNvPr>
          <p:cNvSpPr txBox="1"/>
          <p:nvPr/>
        </p:nvSpPr>
        <p:spPr>
          <a:xfrm>
            <a:off x="957943" y="1997838"/>
            <a:ext cx="3940628" cy="2862322"/>
          </a:xfrm>
          <a:prstGeom prst="rect">
            <a:avLst/>
          </a:prstGeom>
          <a:noFill/>
        </p:spPr>
        <p:txBody>
          <a:bodyPr wrap="square" rtlCol="0">
            <a:spAutoFit/>
          </a:bodyPr>
          <a:lstStyle/>
          <a:p>
            <a:r>
              <a:rPr lang="en-IE" b="0" i="0" dirty="0">
                <a:solidFill>
                  <a:srgbClr val="000000"/>
                </a:solidFill>
                <a:effectLst/>
                <a:latin typeface="Arial" panose="020B0604020202020204" pitchFamily="34" charset="0"/>
              </a:rPr>
              <a:t>IPCC definition:</a:t>
            </a:r>
          </a:p>
          <a:p>
            <a:endParaRPr lang="en-IE" b="0" i="0" dirty="0">
              <a:solidFill>
                <a:srgbClr val="000000"/>
              </a:solidFill>
              <a:effectLst/>
              <a:latin typeface="Arial" panose="020B0604020202020204" pitchFamily="34" charset="0"/>
            </a:endParaRPr>
          </a:p>
          <a:p>
            <a:r>
              <a:rPr lang="en-IE" b="0" i="0" dirty="0">
                <a:solidFill>
                  <a:srgbClr val="000000"/>
                </a:solidFill>
                <a:effectLst/>
                <a:latin typeface="Arial" panose="020B0604020202020204" pitchFamily="34" charset="0"/>
              </a:rPr>
              <a:t>‘the change in net (down minus up) irradiance (solar plus longwave; in W m–2) at the tropopause after allowing for stratospheric temperatures to readjust to radiative equilibrium, but with surface and tropospheric temperatures and state held fixed at the unperturbed values’.</a:t>
            </a:r>
            <a:endParaRPr lang="en-US" dirty="0"/>
          </a:p>
        </p:txBody>
      </p:sp>
      <p:sp>
        <p:nvSpPr>
          <p:cNvPr id="5" name="TextBox 4">
            <a:extLst>
              <a:ext uri="{FF2B5EF4-FFF2-40B4-BE49-F238E27FC236}">
                <a16:creationId xmlns:a16="http://schemas.microsoft.com/office/drawing/2014/main" id="{A78BACFA-E117-22FA-C785-AECD65E01FE8}"/>
              </a:ext>
            </a:extLst>
          </p:cNvPr>
          <p:cNvSpPr txBox="1"/>
          <p:nvPr/>
        </p:nvSpPr>
        <p:spPr>
          <a:xfrm>
            <a:off x="6452170" y="5167312"/>
            <a:ext cx="4531562" cy="369332"/>
          </a:xfrm>
          <a:prstGeom prst="rect">
            <a:avLst/>
          </a:prstGeom>
          <a:noFill/>
        </p:spPr>
        <p:txBody>
          <a:bodyPr wrap="none" rtlCol="0">
            <a:spAutoFit/>
          </a:bodyPr>
          <a:lstStyle/>
          <a:p>
            <a:r>
              <a:rPr lang="en-GB" dirty="0"/>
              <a:t>Radiative forcing for all GHGs together in 2100</a:t>
            </a:r>
          </a:p>
        </p:txBody>
      </p:sp>
    </p:spTree>
    <p:extLst>
      <p:ext uri="{BB962C8B-B14F-4D97-AF65-F5344CB8AC3E}">
        <p14:creationId xmlns:p14="http://schemas.microsoft.com/office/powerpoint/2010/main" val="30365756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865B38-C52F-53E2-CFB9-5323E397C177}"/>
              </a:ext>
            </a:extLst>
          </p:cNvPr>
          <p:cNvSpPr>
            <a:spLocks noGrp="1"/>
          </p:cNvSpPr>
          <p:nvPr>
            <p:ph type="title"/>
          </p:nvPr>
        </p:nvSpPr>
        <p:spPr/>
        <p:txBody>
          <a:bodyPr/>
          <a:lstStyle/>
          <a:p>
            <a:r>
              <a:rPr lang="en-GB" dirty="0"/>
              <a:t>GHG emissions</a:t>
            </a:r>
          </a:p>
        </p:txBody>
      </p:sp>
      <p:pic>
        <p:nvPicPr>
          <p:cNvPr id="4098" name="Picture 2">
            <a:extLst>
              <a:ext uri="{FF2B5EF4-FFF2-40B4-BE49-F238E27FC236}">
                <a16:creationId xmlns:a16="http://schemas.microsoft.com/office/drawing/2014/main" id="{4BC0E398-544E-EFAC-7B4B-E156133983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9217" y="1488939"/>
            <a:ext cx="8593566" cy="50039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5185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4F336C-8513-1742-B697-54A1F290578F}"/>
              </a:ext>
            </a:extLst>
          </p:cNvPr>
          <p:cNvSpPr>
            <a:spLocks noGrp="1"/>
          </p:cNvSpPr>
          <p:nvPr>
            <p:ph type="title"/>
          </p:nvPr>
        </p:nvSpPr>
        <p:spPr/>
        <p:txBody>
          <a:bodyPr/>
          <a:lstStyle/>
          <a:p>
            <a:r>
              <a:rPr lang="en-GB" dirty="0"/>
              <a:t>Only some SSPs used for model projections</a:t>
            </a:r>
          </a:p>
        </p:txBody>
      </p:sp>
      <p:pic>
        <p:nvPicPr>
          <p:cNvPr id="3" name="Google Shape;289;p31">
            <a:extLst>
              <a:ext uri="{FF2B5EF4-FFF2-40B4-BE49-F238E27FC236}">
                <a16:creationId xmlns:a16="http://schemas.microsoft.com/office/drawing/2014/main" id="{BE787389-2F93-E776-BECB-E764B1E77A5F}"/>
              </a:ext>
            </a:extLst>
          </p:cNvPr>
          <p:cNvPicPr preferRelativeResize="0"/>
          <p:nvPr/>
        </p:nvPicPr>
        <p:blipFill rotWithShape="1">
          <a:blip r:embed="rId2">
            <a:alphaModFix/>
          </a:blip>
          <a:srcRect r="26878"/>
          <a:stretch/>
        </p:blipFill>
        <p:spPr>
          <a:xfrm>
            <a:off x="3164439" y="1690688"/>
            <a:ext cx="4714127" cy="3960098"/>
          </a:xfrm>
          <a:prstGeom prst="rect">
            <a:avLst/>
          </a:prstGeom>
          <a:noFill/>
          <a:ln>
            <a:noFill/>
          </a:ln>
        </p:spPr>
      </p:pic>
      <p:sp>
        <p:nvSpPr>
          <p:cNvPr id="4" name="TextBox 3">
            <a:extLst>
              <a:ext uri="{FF2B5EF4-FFF2-40B4-BE49-F238E27FC236}">
                <a16:creationId xmlns:a16="http://schemas.microsoft.com/office/drawing/2014/main" id="{38BF871D-EC2A-D90F-0E98-4C13A71A5E5A}"/>
              </a:ext>
            </a:extLst>
          </p:cNvPr>
          <p:cNvSpPr txBox="1"/>
          <p:nvPr/>
        </p:nvSpPr>
        <p:spPr>
          <a:xfrm>
            <a:off x="4357543" y="5732980"/>
            <a:ext cx="3476914" cy="646331"/>
          </a:xfrm>
          <a:prstGeom prst="rect">
            <a:avLst/>
          </a:prstGeom>
          <a:noFill/>
        </p:spPr>
        <p:txBody>
          <a:bodyPr wrap="none" rtlCol="0">
            <a:spAutoFit/>
          </a:bodyPr>
          <a:lstStyle/>
          <a:p>
            <a:pPr algn="ctr"/>
            <a:r>
              <a:rPr lang="en-GB" dirty="0"/>
              <a:t>Tier 1- used by all models</a:t>
            </a:r>
          </a:p>
          <a:p>
            <a:pPr algn="ctr"/>
            <a:r>
              <a:rPr lang="en-GB" dirty="0"/>
              <a:t>Tier 2 – used by a subset of models</a:t>
            </a:r>
          </a:p>
        </p:txBody>
      </p:sp>
    </p:spTree>
    <p:extLst>
      <p:ext uri="{BB962C8B-B14F-4D97-AF65-F5344CB8AC3E}">
        <p14:creationId xmlns:p14="http://schemas.microsoft.com/office/powerpoint/2010/main" val="27437649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66A1DA-8E20-0FDA-5099-416DA9F16321}"/>
              </a:ext>
            </a:extLst>
          </p:cNvPr>
          <p:cNvSpPr>
            <a:spLocks noGrp="1"/>
          </p:cNvSpPr>
          <p:nvPr>
            <p:ph type="title"/>
          </p:nvPr>
        </p:nvSpPr>
        <p:spPr/>
        <p:txBody>
          <a:bodyPr/>
          <a:lstStyle/>
          <a:p>
            <a:r>
              <a:rPr lang="en-GB" dirty="0"/>
              <a:t>Land use input for ESMs</a:t>
            </a:r>
          </a:p>
        </p:txBody>
      </p:sp>
      <p:pic>
        <p:nvPicPr>
          <p:cNvPr id="4" name="Picture 3" descr="Diagram&#10;&#10;Description automatically generated">
            <a:extLst>
              <a:ext uri="{FF2B5EF4-FFF2-40B4-BE49-F238E27FC236}">
                <a16:creationId xmlns:a16="http://schemas.microsoft.com/office/drawing/2014/main" id="{DBFB23F9-A9B7-4E74-12E1-844031718109}"/>
              </a:ext>
            </a:extLst>
          </p:cNvPr>
          <p:cNvPicPr>
            <a:picLocks noChangeAspect="1"/>
          </p:cNvPicPr>
          <p:nvPr/>
        </p:nvPicPr>
        <p:blipFill rotWithShape="1">
          <a:blip r:embed="rId2"/>
          <a:srcRect t="28179" b="12363"/>
          <a:stretch/>
        </p:blipFill>
        <p:spPr>
          <a:xfrm>
            <a:off x="6007487" y="4733840"/>
            <a:ext cx="5346313" cy="1788095"/>
          </a:xfrm>
          <a:prstGeom prst="rect">
            <a:avLst/>
          </a:prstGeom>
        </p:spPr>
      </p:pic>
      <p:pic>
        <p:nvPicPr>
          <p:cNvPr id="3" name="Picture 2" descr="Coordinate Grid">
            <a:extLst>
              <a:ext uri="{FF2B5EF4-FFF2-40B4-BE49-F238E27FC236}">
                <a16:creationId xmlns:a16="http://schemas.microsoft.com/office/drawing/2014/main" id="{CC57B22C-C937-0C98-3541-399C2F6CD4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1302" y="1407854"/>
            <a:ext cx="5257376" cy="2819865"/>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Connector 7">
            <a:extLst>
              <a:ext uri="{FF2B5EF4-FFF2-40B4-BE49-F238E27FC236}">
                <a16:creationId xmlns:a16="http://schemas.microsoft.com/office/drawing/2014/main" id="{1B01685E-CF9A-9D93-869A-A229510651A2}"/>
              </a:ext>
            </a:extLst>
          </p:cNvPr>
          <p:cNvCxnSpPr>
            <a:cxnSpLocks/>
          </p:cNvCxnSpPr>
          <p:nvPr/>
        </p:nvCxnSpPr>
        <p:spPr>
          <a:xfrm>
            <a:off x="3540034" y="2599509"/>
            <a:ext cx="8059490" cy="206018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71F03FEB-0E7F-7646-DD48-15E88520122F}"/>
              </a:ext>
            </a:extLst>
          </p:cNvPr>
          <p:cNvCxnSpPr>
            <a:cxnSpLocks/>
          </p:cNvCxnSpPr>
          <p:nvPr/>
        </p:nvCxnSpPr>
        <p:spPr>
          <a:xfrm>
            <a:off x="3540034" y="2599509"/>
            <a:ext cx="2467453" cy="206018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CD74BCBE-3D7A-FA64-B1CE-446D961B73B5}"/>
              </a:ext>
            </a:extLst>
          </p:cNvPr>
          <p:cNvSpPr/>
          <p:nvPr/>
        </p:nvSpPr>
        <p:spPr>
          <a:xfrm>
            <a:off x="6007487" y="4659694"/>
            <a:ext cx="5592037" cy="193638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Box 13">
            <a:extLst>
              <a:ext uri="{FF2B5EF4-FFF2-40B4-BE49-F238E27FC236}">
                <a16:creationId xmlns:a16="http://schemas.microsoft.com/office/drawing/2014/main" id="{18EDAF6E-3403-016C-7666-3A22E854C7A2}"/>
              </a:ext>
            </a:extLst>
          </p:cNvPr>
          <p:cNvSpPr txBox="1"/>
          <p:nvPr/>
        </p:nvSpPr>
        <p:spPr>
          <a:xfrm>
            <a:off x="996594" y="4803815"/>
            <a:ext cx="4165716" cy="1754326"/>
          </a:xfrm>
          <a:prstGeom prst="rect">
            <a:avLst/>
          </a:prstGeom>
          <a:noFill/>
        </p:spPr>
        <p:txBody>
          <a:bodyPr wrap="square" rtlCol="0">
            <a:spAutoFit/>
          </a:bodyPr>
          <a:lstStyle/>
          <a:p>
            <a:r>
              <a:rPr lang="en-GB" dirty="0"/>
              <a:t>Information on land use class at each grid cell at each timestep</a:t>
            </a:r>
          </a:p>
          <a:p>
            <a:endParaRPr lang="en-GB" dirty="0"/>
          </a:p>
          <a:p>
            <a:r>
              <a:rPr lang="en-GB" dirty="0"/>
              <a:t>Not directly calculated in the models</a:t>
            </a:r>
          </a:p>
          <a:p>
            <a:endParaRPr lang="en-GB" dirty="0"/>
          </a:p>
          <a:p>
            <a:r>
              <a:rPr lang="en-GB" dirty="0"/>
              <a:t>Informs model parameters and processes</a:t>
            </a:r>
          </a:p>
        </p:txBody>
      </p:sp>
      <p:pic>
        <p:nvPicPr>
          <p:cNvPr id="5" name="Picture 2">
            <a:extLst>
              <a:ext uri="{FF2B5EF4-FFF2-40B4-BE49-F238E27FC236}">
                <a16:creationId xmlns:a16="http://schemas.microsoft.com/office/drawing/2014/main" id="{6044040A-4DA4-493E-D4C1-BF00D83C0F5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26215" y="568776"/>
            <a:ext cx="3627585" cy="28602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83151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113B73-0ADF-BB0E-C8AD-E52E018623EF}"/>
              </a:ext>
            </a:extLst>
          </p:cNvPr>
          <p:cNvSpPr>
            <a:spLocks noGrp="1"/>
          </p:cNvSpPr>
          <p:nvPr>
            <p:ph type="title"/>
          </p:nvPr>
        </p:nvSpPr>
        <p:spPr/>
        <p:txBody>
          <a:bodyPr/>
          <a:lstStyle/>
          <a:p>
            <a:r>
              <a:rPr lang="en-GB" dirty="0"/>
              <a:t>Multiple scenarios used for WG 3 report on mitigation</a:t>
            </a:r>
          </a:p>
        </p:txBody>
      </p:sp>
      <p:pic>
        <p:nvPicPr>
          <p:cNvPr id="8194" name="Picture 2">
            <a:extLst>
              <a:ext uri="{FF2B5EF4-FFF2-40B4-BE49-F238E27FC236}">
                <a16:creationId xmlns:a16="http://schemas.microsoft.com/office/drawing/2014/main" id="{AEE5BD00-0236-6FB4-704E-2A53C32B12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83130" y="1941815"/>
            <a:ext cx="6025740" cy="40208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41200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02F014-CE78-CA96-9614-663658B1E364}"/>
              </a:ext>
            </a:extLst>
          </p:cNvPr>
          <p:cNvSpPr>
            <a:spLocks noGrp="1"/>
          </p:cNvSpPr>
          <p:nvPr>
            <p:ph type="title"/>
          </p:nvPr>
        </p:nvSpPr>
        <p:spPr/>
        <p:txBody>
          <a:bodyPr/>
          <a:lstStyle/>
          <a:p>
            <a:r>
              <a:rPr lang="en-GB" dirty="0"/>
              <a:t>All scenarios are considered equally probable</a:t>
            </a:r>
          </a:p>
        </p:txBody>
      </p:sp>
      <p:pic>
        <p:nvPicPr>
          <p:cNvPr id="3" name="Google Shape;289;p31">
            <a:extLst>
              <a:ext uri="{FF2B5EF4-FFF2-40B4-BE49-F238E27FC236}">
                <a16:creationId xmlns:a16="http://schemas.microsoft.com/office/drawing/2014/main" id="{B9FC9225-EBC4-062A-30EA-13B10FC56F00}"/>
              </a:ext>
            </a:extLst>
          </p:cNvPr>
          <p:cNvPicPr preferRelativeResize="0"/>
          <p:nvPr/>
        </p:nvPicPr>
        <p:blipFill rotWithShape="1">
          <a:blip r:embed="rId2">
            <a:alphaModFix/>
          </a:blip>
          <a:srcRect r="26878"/>
          <a:stretch/>
        </p:blipFill>
        <p:spPr>
          <a:xfrm>
            <a:off x="462336" y="1906445"/>
            <a:ext cx="4714127" cy="3960098"/>
          </a:xfrm>
          <a:prstGeom prst="rect">
            <a:avLst/>
          </a:prstGeom>
          <a:noFill/>
          <a:ln>
            <a:noFill/>
          </a:ln>
        </p:spPr>
      </p:pic>
      <p:sp>
        <p:nvSpPr>
          <p:cNvPr id="4" name="TextBox 3">
            <a:extLst>
              <a:ext uri="{FF2B5EF4-FFF2-40B4-BE49-F238E27FC236}">
                <a16:creationId xmlns:a16="http://schemas.microsoft.com/office/drawing/2014/main" id="{2CD2528B-E164-06E6-9BE1-62C3BCFC701D}"/>
              </a:ext>
            </a:extLst>
          </p:cNvPr>
          <p:cNvSpPr txBox="1"/>
          <p:nvPr/>
        </p:nvSpPr>
        <p:spPr>
          <a:xfrm>
            <a:off x="5702158" y="3147830"/>
            <a:ext cx="5312993" cy="1477328"/>
          </a:xfrm>
          <a:prstGeom prst="rect">
            <a:avLst/>
          </a:prstGeom>
          <a:noFill/>
        </p:spPr>
        <p:txBody>
          <a:bodyPr wrap="none" rtlCol="0">
            <a:spAutoFit/>
          </a:bodyPr>
          <a:lstStyle/>
          <a:p>
            <a:r>
              <a:rPr lang="en-GB" dirty="0"/>
              <a:t>Reference/baseline scenarios: SSP3-7.0 and SSP5-8.5</a:t>
            </a:r>
          </a:p>
          <a:p>
            <a:endParaRPr lang="en-GB" dirty="0"/>
          </a:p>
          <a:p>
            <a:r>
              <a:rPr lang="en-GB" dirty="0"/>
              <a:t>Scenarios with no climate policies</a:t>
            </a:r>
          </a:p>
          <a:p>
            <a:r>
              <a:rPr lang="en-GB" dirty="0"/>
              <a:t>Not realistic given the policies already implemented</a:t>
            </a:r>
          </a:p>
          <a:p>
            <a:r>
              <a:rPr lang="en-GB" dirty="0"/>
              <a:t>But who knows? Don’t underestimate human stupidity</a:t>
            </a:r>
          </a:p>
        </p:txBody>
      </p:sp>
    </p:spTree>
    <p:extLst>
      <p:ext uri="{BB962C8B-B14F-4D97-AF65-F5344CB8AC3E}">
        <p14:creationId xmlns:p14="http://schemas.microsoft.com/office/powerpoint/2010/main" val="7965545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166FE5-B4C3-8D21-1A55-F7D82157B917}"/>
              </a:ext>
            </a:extLst>
          </p:cNvPr>
          <p:cNvSpPr>
            <a:spLocks noGrp="1"/>
          </p:cNvSpPr>
          <p:nvPr>
            <p:ph type="title"/>
          </p:nvPr>
        </p:nvSpPr>
        <p:spPr/>
        <p:txBody>
          <a:bodyPr/>
          <a:lstStyle/>
          <a:p>
            <a:r>
              <a:rPr lang="en-GB" dirty="0"/>
              <a:t>CO</a:t>
            </a:r>
            <a:r>
              <a:rPr lang="en-GB" baseline="-25000" dirty="0"/>
              <a:t>2</a:t>
            </a:r>
            <a:r>
              <a:rPr lang="en-GB" dirty="0"/>
              <a:t> emissions</a:t>
            </a:r>
          </a:p>
        </p:txBody>
      </p:sp>
      <p:pic>
        <p:nvPicPr>
          <p:cNvPr id="3" name="Picture 2">
            <a:extLst>
              <a:ext uri="{FF2B5EF4-FFF2-40B4-BE49-F238E27FC236}">
                <a16:creationId xmlns:a16="http://schemas.microsoft.com/office/drawing/2014/main" id="{1431D6D5-4C49-84EA-87CF-637003C0EC82}"/>
              </a:ext>
            </a:extLst>
          </p:cNvPr>
          <p:cNvPicPr>
            <a:picLocks noChangeAspect="1"/>
          </p:cNvPicPr>
          <p:nvPr/>
        </p:nvPicPr>
        <p:blipFill rotWithShape="1">
          <a:blip r:embed="rId2"/>
          <a:srcRect r="10" b="52846"/>
          <a:stretch/>
        </p:blipFill>
        <p:spPr>
          <a:xfrm>
            <a:off x="1182385" y="1690688"/>
            <a:ext cx="9358901" cy="2613358"/>
          </a:xfrm>
          <a:prstGeom prst="rect">
            <a:avLst/>
          </a:prstGeom>
        </p:spPr>
      </p:pic>
      <p:sp>
        <p:nvSpPr>
          <p:cNvPr id="4" name="TextBox 3">
            <a:extLst>
              <a:ext uri="{FF2B5EF4-FFF2-40B4-BE49-F238E27FC236}">
                <a16:creationId xmlns:a16="http://schemas.microsoft.com/office/drawing/2014/main" id="{2B29DB77-BE24-6585-AB8F-254E7347EA9A}"/>
              </a:ext>
            </a:extLst>
          </p:cNvPr>
          <p:cNvSpPr txBox="1"/>
          <p:nvPr/>
        </p:nvSpPr>
        <p:spPr>
          <a:xfrm>
            <a:off x="3215811" y="4623371"/>
            <a:ext cx="6165342" cy="646331"/>
          </a:xfrm>
          <a:prstGeom prst="rect">
            <a:avLst/>
          </a:prstGeom>
          <a:noFill/>
        </p:spPr>
        <p:txBody>
          <a:bodyPr wrap="none" rtlCol="0">
            <a:spAutoFit/>
          </a:bodyPr>
          <a:lstStyle/>
          <a:p>
            <a:r>
              <a:rPr lang="en-GB" dirty="0"/>
              <a:t>Baseline scenarios SSP3-7.9 and SSP5-8.5 highest but unrealistic</a:t>
            </a:r>
          </a:p>
          <a:p>
            <a:r>
              <a:rPr lang="en-GB" dirty="0"/>
              <a:t>SSP5-3.4 – overshoot, goes high but decreases later</a:t>
            </a:r>
          </a:p>
        </p:txBody>
      </p:sp>
    </p:spTree>
    <p:extLst>
      <p:ext uri="{BB962C8B-B14F-4D97-AF65-F5344CB8AC3E}">
        <p14:creationId xmlns:p14="http://schemas.microsoft.com/office/powerpoint/2010/main" val="22177291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166FE5-B4C3-8D21-1A55-F7D82157B917}"/>
              </a:ext>
            </a:extLst>
          </p:cNvPr>
          <p:cNvSpPr>
            <a:spLocks noGrp="1"/>
          </p:cNvSpPr>
          <p:nvPr>
            <p:ph type="title"/>
          </p:nvPr>
        </p:nvSpPr>
        <p:spPr/>
        <p:txBody>
          <a:bodyPr/>
          <a:lstStyle/>
          <a:p>
            <a:r>
              <a:rPr lang="en-GB" dirty="0"/>
              <a:t>Mean global temperature</a:t>
            </a:r>
          </a:p>
        </p:txBody>
      </p:sp>
      <p:pic>
        <p:nvPicPr>
          <p:cNvPr id="3" name="Picture 2">
            <a:extLst>
              <a:ext uri="{FF2B5EF4-FFF2-40B4-BE49-F238E27FC236}">
                <a16:creationId xmlns:a16="http://schemas.microsoft.com/office/drawing/2014/main" id="{1431D6D5-4C49-84EA-87CF-637003C0EC82}"/>
              </a:ext>
            </a:extLst>
          </p:cNvPr>
          <p:cNvPicPr>
            <a:picLocks noChangeAspect="1"/>
          </p:cNvPicPr>
          <p:nvPr/>
        </p:nvPicPr>
        <p:blipFill rotWithShape="1">
          <a:blip r:embed="rId2"/>
          <a:srcRect l="659" t="51847" r="-649" b="999"/>
          <a:stretch/>
        </p:blipFill>
        <p:spPr>
          <a:xfrm>
            <a:off x="1182385" y="1690688"/>
            <a:ext cx="9358901" cy="2613358"/>
          </a:xfrm>
          <a:prstGeom prst="rect">
            <a:avLst/>
          </a:prstGeom>
        </p:spPr>
      </p:pic>
      <p:sp>
        <p:nvSpPr>
          <p:cNvPr id="4" name="TextBox 3">
            <a:extLst>
              <a:ext uri="{FF2B5EF4-FFF2-40B4-BE49-F238E27FC236}">
                <a16:creationId xmlns:a16="http://schemas.microsoft.com/office/drawing/2014/main" id="{2B29DB77-BE24-6585-AB8F-254E7347EA9A}"/>
              </a:ext>
            </a:extLst>
          </p:cNvPr>
          <p:cNvSpPr txBox="1"/>
          <p:nvPr/>
        </p:nvSpPr>
        <p:spPr>
          <a:xfrm>
            <a:off x="3021504" y="4633645"/>
            <a:ext cx="6148991" cy="646331"/>
          </a:xfrm>
          <a:prstGeom prst="rect">
            <a:avLst/>
          </a:prstGeom>
          <a:noFill/>
        </p:spPr>
        <p:txBody>
          <a:bodyPr wrap="none" rtlCol="0">
            <a:spAutoFit/>
          </a:bodyPr>
          <a:lstStyle/>
          <a:p>
            <a:r>
              <a:rPr lang="en-GB" dirty="0"/>
              <a:t>SSP5-3.4 – overshoot, emissions go high but decreases later but</a:t>
            </a:r>
          </a:p>
          <a:p>
            <a:r>
              <a:rPr lang="en-GB" dirty="0"/>
              <a:t>Temperature still high</a:t>
            </a:r>
          </a:p>
        </p:txBody>
      </p:sp>
    </p:spTree>
    <p:extLst>
      <p:ext uri="{BB962C8B-B14F-4D97-AF65-F5344CB8AC3E}">
        <p14:creationId xmlns:p14="http://schemas.microsoft.com/office/powerpoint/2010/main" val="34771024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5409D0-CD14-424A-053A-2057DC6C32BE}"/>
              </a:ext>
            </a:extLst>
          </p:cNvPr>
          <p:cNvSpPr>
            <a:spLocks noGrp="1"/>
          </p:cNvSpPr>
          <p:nvPr>
            <p:ph type="title"/>
          </p:nvPr>
        </p:nvSpPr>
        <p:spPr/>
        <p:txBody>
          <a:bodyPr>
            <a:normAutofit fontScale="90000"/>
          </a:bodyPr>
          <a:lstStyle/>
          <a:p>
            <a:r>
              <a:rPr lang="en-GB" dirty="0"/>
              <a:t>The only input for a fully coupled Earth System Model is solar radiation at the top of the atmosphere</a:t>
            </a:r>
          </a:p>
        </p:txBody>
      </p:sp>
      <p:sp>
        <p:nvSpPr>
          <p:cNvPr id="3" name="Google Shape;163;p21">
            <a:extLst>
              <a:ext uri="{FF2B5EF4-FFF2-40B4-BE49-F238E27FC236}">
                <a16:creationId xmlns:a16="http://schemas.microsoft.com/office/drawing/2014/main" id="{9EF127C1-EED3-3042-8109-28CEE52F3EBB}"/>
              </a:ext>
            </a:extLst>
          </p:cNvPr>
          <p:cNvSpPr/>
          <p:nvPr/>
        </p:nvSpPr>
        <p:spPr>
          <a:xfrm>
            <a:off x="3022013" y="2783963"/>
            <a:ext cx="4346800" cy="2220000"/>
          </a:xfrm>
          <a:prstGeom prst="rect">
            <a:avLst/>
          </a:prstGeom>
          <a:noFill/>
          <a:ln w="19050" cap="flat" cmpd="sng">
            <a:solidFill>
              <a:schemeClr val="dk2"/>
            </a:solidFill>
            <a:prstDash val="dash"/>
            <a:round/>
            <a:headEnd type="none" w="sm" len="sm"/>
            <a:tailEnd type="none" w="sm" len="sm"/>
          </a:ln>
        </p:spPr>
        <p:txBody>
          <a:bodyPr spcFirstLastPara="1" wrap="square" lIns="121900" tIns="121900" rIns="121900" bIns="121900" anchor="ctr" anchorCtr="0">
            <a:noAutofit/>
          </a:bodyPr>
          <a:lstStyle/>
          <a:p>
            <a:endParaRPr sz="2400"/>
          </a:p>
        </p:txBody>
      </p:sp>
      <p:sp>
        <p:nvSpPr>
          <p:cNvPr id="4" name="Google Shape;164;p21">
            <a:extLst>
              <a:ext uri="{FF2B5EF4-FFF2-40B4-BE49-F238E27FC236}">
                <a16:creationId xmlns:a16="http://schemas.microsoft.com/office/drawing/2014/main" id="{5163045A-4507-72EF-24A5-98835623A103}"/>
              </a:ext>
            </a:extLst>
          </p:cNvPr>
          <p:cNvSpPr txBox="1"/>
          <p:nvPr/>
        </p:nvSpPr>
        <p:spPr>
          <a:xfrm>
            <a:off x="3147680" y="3459397"/>
            <a:ext cx="1905200" cy="574412"/>
          </a:xfrm>
          <a:prstGeom prst="rect">
            <a:avLst/>
          </a:prstGeom>
          <a:solidFill>
            <a:srgbClr val="C9DAF8"/>
          </a:solidFill>
          <a:ln w="19050" cap="flat" cmpd="sng">
            <a:solidFill>
              <a:srgbClr val="000000"/>
            </a:solidFill>
            <a:prstDash val="solid"/>
            <a:round/>
            <a:headEnd type="none" w="sm" len="sm"/>
            <a:tailEnd type="none" w="sm" len="sm"/>
          </a:ln>
        </p:spPr>
        <p:txBody>
          <a:bodyPr spcFirstLastPara="1" wrap="square" lIns="121900" tIns="121900" rIns="121900" bIns="121900" anchor="t" anchorCtr="0">
            <a:spAutoFit/>
          </a:bodyPr>
          <a:lstStyle/>
          <a:p>
            <a:r>
              <a:rPr lang="en" sz="2133"/>
              <a:t>Atmosphere</a:t>
            </a:r>
            <a:endParaRPr sz="2133"/>
          </a:p>
        </p:txBody>
      </p:sp>
      <p:sp>
        <p:nvSpPr>
          <p:cNvPr id="5" name="Google Shape;165;p21">
            <a:extLst>
              <a:ext uri="{FF2B5EF4-FFF2-40B4-BE49-F238E27FC236}">
                <a16:creationId xmlns:a16="http://schemas.microsoft.com/office/drawing/2014/main" id="{CA57627F-93ED-A608-F303-7860BD216966}"/>
              </a:ext>
            </a:extLst>
          </p:cNvPr>
          <p:cNvSpPr txBox="1"/>
          <p:nvPr/>
        </p:nvSpPr>
        <p:spPr>
          <a:xfrm>
            <a:off x="5221197" y="3459397"/>
            <a:ext cx="1905200" cy="574412"/>
          </a:xfrm>
          <a:prstGeom prst="rect">
            <a:avLst/>
          </a:prstGeom>
          <a:solidFill>
            <a:srgbClr val="3C78D8"/>
          </a:solidFill>
          <a:ln w="19050" cap="flat" cmpd="sng">
            <a:solidFill>
              <a:srgbClr val="000000"/>
            </a:solidFill>
            <a:prstDash val="solid"/>
            <a:round/>
            <a:headEnd type="none" w="sm" len="sm"/>
            <a:tailEnd type="none" w="sm" len="sm"/>
          </a:ln>
        </p:spPr>
        <p:txBody>
          <a:bodyPr spcFirstLastPara="1" wrap="square" lIns="121900" tIns="121900" rIns="121900" bIns="121900" anchor="t" anchorCtr="0">
            <a:spAutoFit/>
          </a:bodyPr>
          <a:lstStyle/>
          <a:p>
            <a:r>
              <a:rPr lang="en" sz="2133"/>
              <a:t>Ocean</a:t>
            </a:r>
            <a:endParaRPr sz="2133"/>
          </a:p>
        </p:txBody>
      </p:sp>
      <p:sp>
        <p:nvSpPr>
          <p:cNvPr id="6" name="Google Shape;166;p21">
            <a:extLst>
              <a:ext uri="{FF2B5EF4-FFF2-40B4-BE49-F238E27FC236}">
                <a16:creationId xmlns:a16="http://schemas.microsoft.com/office/drawing/2014/main" id="{4CB8879E-6A90-EB95-ED61-0457FAB8C156}"/>
              </a:ext>
            </a:extLst>
          </p:cNvPr>
          <p:cNvSpPr txBox="1"/>
          <p:nvPr/>
        </p:nvSpPr>
        <p:spPr>
          <a:xfrm>
            <a:off x="3147680" y="4181181"/>
            <a:ext cx="1905200" cy="574412"/>
          </a:xfrm>
          <a:prstGeom prst="rect">
            <a:avLst/>
          </a:prstGeom>
          <a:solidFill>
            <a:srgbClr val="93C47D"/>
          </a:solidFill>
          <a:ln w="19050" cap="flat" cmpd="sng">
            <a:solidFill>
              <a:srgbClr val="000000"/>
            </a:solidFill>
            <a:prstDash val="solid"/>
            <a:round/>
            <a:headEnd type="none" w="sm" len="sm"/>
            <a:tailEnd type="none" w="sm" len="sm"/>
          </a:ln>
        </p:spPr>
        <p:txBody>
          <a:bodyPr spcFirstLastPara="1" wrap="square" lIns="121900" tIns="121900" rIns="121900" bIns="121900" anchor="t" anchorCtr="0">
            <a:spAutoFit/>
          </a:bodyPr>
          <a:lstStyle/>
          <a:p>
            <a:r>
              <a:rPr lang="en" sz="2133" dirty="0"/>
              <a:t>Land surface</a:t>
            </a:r>
            <a:endParaRPr sz="2133" dirty="0"/>
          </a:p>
        </p:txBody>
      </p:sp>
      <p:sp>
        <p:nvSpPr>
          <p:cNvPr id="7" name="Google Shape;167;p21">
            <a:extLst>
              <a:ext uri="{FF2B5EF4-FFF2-40B4-BE49-F238E27FC236}">
                <a16:creationId xmlns:a16="http://schemas.microsoft.com/office/drawing/2014/main" id="{70DC4084-A8B2-6BF5-1168-CA72D4B4206F}"/>
              </a:ext>
            </a:extLst>
          </p:cNvPr>
          <p:cNvSpPr txBox="1"/>
          <p:nvPr/>
        </p:nvSpPr>
        <p:spPr>
          <a:xfrm>
            <a:off x="5221197" y="4181181"/>
            <a:ext cx="1905200" cy="574412"/>
          </a:xfrm>
          <a:prstGeom prst="rect">
            <a:avLst/>
          </a:prstGeom>
          <a:solidFill>
            <a:schemeClr val="lt1"/>
          </a:solidFill>
          <a:ln w="19050" cap="flat" cmpd="sng">
            <a:solidFill>
              <a:srgbClr val="000000"/>
            </a:solidFill>
            <a:prstDash val="solid"/>
            <a:round/>
            <a:headEnd type="none" w="sm" len="sm"/>
            <a:tailEnd type="none" w="sm" len="sm"/>
          </a:ln>
        </p:spPr>
        <p:txBody>
          <a:bodyPr spcFirstLastPara="1" wrap="square" lIns="121900" tIns="121900" rIns="121900" bIns="121900" anchor="t" anchorCtr="0">
            <a:spAutoFit/>
          </a:bodyPr>
          <a:lstStyle/>
          <a:p>
            <a:r>
              <a:rPr lang="en" sz="2133"/>
              <a:t>Sea ice</a:t>
            </a:r>
            <a:endParaRPr sz="2133"/>
          </a:p>
        </p:txBody>
      </p:sp>
      <p:sp>
        <p:nvSpPr>
          <p:cNvPr id="8" name="Google Shape;169;p21">
            <a:extLst>
              <a:ext uri="{FF2B5EF4-FFF2-40B4-BE49-F238E27FC236}">
                <a16:creationId xmlns:a16="http://schemas.microsoft.com/office/drawing/2014/main" id="{A3074096-A4E7-E926-E426-E02F761092CB}"/>
              </a:ext>
            </a:extLst>
          </p:cNvPr>
          <p:cNvSpPr txBox="1"/>
          <p:nvPr/>
        </p:nvSpPr>
        <p:spPr>
          <a:xfrm>
            <a:off x="3324216" y="2843884"/>
            <a:ext cx="3649937" cy="615513"/>
          </a:xfrm>
          <a:prstGeom prst="rect">
            <a:avLst/>
          </a:prstGeom>
          <a:noFill/>
          <a:ln>
            <a:noFill/>
          </a:ln>
        </p:spPr>
        <p:txBody>
          <a:bodyPr spcFirstLastPara="1" wrap="square" lIns="121900" tIns="121900" rIns="121900" bIns="121900" anchor="t" anchorCtr="0">
            <a:spAutoFit/>
          </a:bodyPr>
          <a:lstStyle/>
          <a:p>
            <a:r>
              <a:rPr lang="en" sz="2400" dirty="0"/>
              <a:t>Earth System Model</a:t>
            </a:r>
            <a:endParaRPr sz="2400" dirty="0"/>
          </a:p>
        </p:txBody>
      </p:sp>
      <p:sp>
        <p:nvSpPr>
          <p:cNvPr id="10" name="Title 1">
            <a:extLst>
              <a:ext uri="{FF2B5EF4-FFF2-40B4-BE49-F238E27FC236}">
                <a16:creationId xmlns:a16="http://schemas.microsoft.com/office/drawing/2014/main" id="{488AB59A-8D2E-C1DD-0793-05D84B71FB92}"/>
              </a:ext>
            </a:extLst>
          </p:cNvPr>
          <p:cNvSpPr txBox="1">
            <a:spLocks/>
          </p:cNvSpPr>
          <p:nvPr/>
        </p:nvSpPr>
        <p:spPr>
          <a:xfrm>
            <a:off x="1185809" y="5151335"/>
            <a:ext cx="10515600"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baseline="0">
                <a:solidFill>
                  <a:schemeClr val="tx1"/>
                </a:solidFill>
                <a:latin typeface="Georgia" panose="02040502050405020303" pitchFamily="18" charset="0"/>
                <a:ea typeface="+mj-ea"/>
                <a:cs typeface="+mj-cs"/>
              </a:defRPr>
            </a:lvl1pPr>
          </a:lstStyle>
          <a:p>
            <a:r>
              <a:rPr lang="en-GB" dirty="0"/>
              <a:t>And whatever it is that humans are doing</a:t>
            </a:r>
          </a:p>
        </p:txBody>
      </p:sp>
    </p:spTree>
    <p:extLst>
      <p:ext uri="{BB962C8B-B14F-4D97-AF65-F5344CB8AC3E}">
        <p14:creationId xmlns:p14="http://schemas.microsoft.com/office/powerpoint/2010/main" val="269447965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6F5CAA-F0F3-94D8-1FF7-64F96DE543A5}"/>
              </a:ext>
            </a:extLst>
          </p:cNvPr>
          <p:cNvSpPr>
            <a:spLocks noGrp="1"/>
          </p:cNvSpPr>
          <p:nvPr>
            <p:ph type="title"/>
          </p:nvPr>
        </p:nvSpPr>
        <p:spPr/>
        <p:txBody>
          <a:bodyPr/>
          <a:lstStyle/>
          <a:p>
            <a:r>
              <a:rPr lang="en-GB" dirty="0"/>
              <a:t>SSPs and global temperature targets</a:t>
            </a:r>
          </a:p>
        </p:txBody>
      </p:sp>
      <p:pic>
        <p:nvPicPr>
          <p:cNvPr id="3" name="Picture 2">
            <a:extLst>
              <a:ext uri="{FF2B5EF4-FFF2-40B4-BE49-F238E27FC236}">
                <a16:creationId xmlns:a16="http://schemas.microsoft.com/office/drawing/2014/main" id="{DE86B357-6D18-4B90-66D5-26D3AF597DF2}"/>
              </a:ext>
            </a:extLst>
          </p:cNvPr>
          <p:cNvPicPr>
            <a:picLocks noChangeAspect="1"/>
          </p:cNvPicPr>
          <p:nvPr/>
        </p:nvPicPr>
        <p:blipFill rotWithShape="1">
          <a:blip r:embed="rId2"/>
          <a:srcRect r="18501"/>
          <a:stretch/>
        </p:blipFill>
        <p:spPr>
          <a:xfrm>
            <a:off x="1319915" y="1738817"/>
            <a:ext cx="9552169" cy="4754058"/>
          </a:xfrm>
          <a:prstGeom prst="rect">
            <a:avLst/>
          </a:prstGeom>
        </p:spPr>
      </p:pic>
    </p:spTree>
    <p:extLst>
      <p:ext uri="{BB962C8B-B14F-4D97-AF65-F5344CB8AC3E}">
        <p14:creationId xmlns:p14="http://schemas.microsoft.com/office/powerpoint/2010/main" val="236861779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6F5CAA-F0F3-94D8-1FF7-64F96DE543A5}"/>
              </a:ext>
            </a:extLst>
          </p:cNvPr>
          <p:cNvSpPr>
            <a:spLocks noGrp="1"/>
          </p:cNvSpPr>
          <p:nvPr>
            <p:ph type="title"/>
          </p:nvPr>
        </p:nvSpPr>
        <p:spPr>
          <a:xfrm>
            <a:off x="506627" y="2851471"/>
            <a:ext cx="3175687" cy="1325563"/>
          </a:xfrm>
        </p:spPr>
        <p:txBody>
          <a:bodyPr>
            <a:normAutofit fontScale="90000"/>
          </a:bodyPr>
          <a:lstStyle/>
          <a:p>
            <a:r>
              <a:rPr lang="en-GB" dirty="0"/>
              <a:t>SSPs and global temperature targets</a:t>
            </a:r>
          </a:p>
        </p:txBody>
      </p:sp>
      <p:pic>
        <p:nvPicPr>
          <p:cNvPr id="4" name="Picture 3">
            <a:extLst>
              <a:ext uri="{FF2B5EF4-FFF2-40B4-BE49-F238E27FC236}">
                <a16:creationId xmlns:a16="http://schemas.microsoft.com/office/drawing/2014/main" id="{98F684DB-9606-8E18-475A-43E07613B834}"/>
              </a:ext>
            </a:extLst>
          </p:cNvPr>
          <p:cNvPicPr>
            <a:picLocks noChangeAspect="1"/>
          </p:cNvPicPr>
          <p:nvPr/>
        </p:nvPicPr>
        <p:blipFill>
          <a:blip r:embed="rId2"/>
          <a:stretch>
            <a:fillRect/>
          </a:stretch>
        </p:blipFill>
        <p:spPr>
          <a:xfrm>
            <a:off x="3822843" y="0"/>
            <a:ext cx="7772400" cy="6813337"/>
          </a:xfrm>
          <a:prstGeom prst="rect">
            <a:avLst/>
          </a:prstGeom>
        </p:spPr>
      </p:pic>
    </p:spTree>
    <p:extLst>
      <p:ext uri="{BB962C8B-B14F-4D97-AF65-F5344CB8AC3E}">
        <p14:creationId xmlns:p14="http://schemas.microsoft.com/office/powerpoint/2010/main" val="22510463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E4ECA8-9CC0-209C-1AEE-FE8FE7F475A5}"/>
              </a:ext>
            </a:extLst>
          </p:cNvPr>
          <p:cNvSpPr>
            <a:spLocks noGrp="1"/>
          </p:cNvSpPr>
          <p:nvPr>
            <p:ph type="title"/>
          </p:nvPr>
        </p:nvSpPr>
        <p:spPr/>
        <p:txBody>
          <a:bodyPr/>
          <a:lstStyle/>
          <a:p>
            <a:r>
              <a:rPr lang="en-GB" dirty="0"/>
              <a:t>SSPs and global temperature targets</a:t>
            </a:r>
          </a:p>
        </p:txBody>
      </p:sp>
      <p:pic>
        <p:nvPicPr>
          <p:cNvPr id="7170" name="Picture 2">
            <a:extLst>
              <a:ext uri="{FF2B5EF4-FFF2-40B4-BE49-F238E27FC236}">
                <a16:creationId xmlns:a16="http://schemas.microsoft.com/office/drawing/2014/main" id="{EFED2F6B-D161-33C3-9A7D-AB3D3003C9A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4861" y="1448655"/>
            <a:ext cx="7422277" cy="49436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7917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262166E-991D-FED8-E251-89BC6D36B387}"/>
              </a:ext>
            </a:extLst>
          </p:cNvPr>
          <p:cNvPicPr>
            <a:picLocks noChangeAspect="1"/>
          </p:cNvPicPr>
          <p:nvPr/>
        </p:nvPicPr>
        <p:blipFill>
          <a:blip r:embed="rId3"/>
          <a:stretch>
            <a:fillRect/>
          </a:stretch>
        </p:blipFill>
        <p:spPr>
          <a:xfrm>
            <a:off x="2209800" y="949415"/>
            <a:ext cx="7772400" cy="4959170"/>
          </a:xfrm>
          <a:prstGeom prst="rect">
            <a:avLst/>
          </a:prstGeom>
        </p:spPr>
      </p:pic>
    </p:spTree>
    <p:extLst>
      <p:ext uri="{BB962C8B-B14F-4D97-AF65-F5344CB8AC3E}">
        <p14:creationId xmlns:p14="http://schemas.microsoft.com/office/powerpoint/2010/main" val="252062438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a:extLst>
              <a:ext uri="{FF2B5EF4-FFF2-40B4-BE49-F238E27FC236}">
                <a16:creationId xmlns:a16="http://schemas.microsoft.com/office/drawing/2014/main" id="{55671054-AE97-3111-71B7-7DE81F8B8BBB}"/>
              </a:ext>
            </a:extLst>
          </p:cNvPr>
          <p:cNvSpPr/>
          <p:nvPr/>
        </p:nvSpPr>
        <p:spPr>
          <a:xfrm>
            <a:off x="1875019" y="1240574"/>
            <a:ext cx="2786743" cy="413657"/>
          </a:xfrm>
          <a:prstGeom prst="round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Climate fundamentals</a:t>
            </a:r>
          </a:p>
        </p:txBody>
      </p:sp>
      <p:sp>
        <p:nvSpPr>
          <p:cNvPr id="8" name="TextBox 7">
            <a:extLst>
              <a:ext uri="{FF2B5EF4-FFF2-40B4-BE49-F238E27FC236}">
                <a16:creationId xmlns:a16="http://schemas.microsoft.com/office/drawing/2014/main" id="{477FD85C-9369-113A-E34B-AFBA59459944}"/>
              </a:ext>
            </a:extLst>
          </p:cNvPr>
          <p:cNvSpPr txBox="1"/>
          <p:nvPr/>
        </p:nvSpPr>
        <p:spPr>
          <a:xfrm>
            <a:off x="-3041497" y="-610935"/>
            <a:ext cx="49177" cy="1938992"/>
          </a:xfrm>
          <a:prstGeom prst="rect">
            <a:avLst/>
          </a:prstGeom>
          <a:noFill/>
        </p:spPr>
        <p:txBody>
          <a:bodyPr wrap="square" rtlCol="0">
            <a:spAutoFit/>
          </a:bodyPr>
          <a:lstStyle/>
          <a:p>
            <a:r>
              <a:rPr lang="en-US" sz="1200" dirty="0"/>
              <a:t>Atmosphere</a:t>
            </a:r>
            <a:endParaRPr lang="en-US" dirty="0"/>
          </a:p>
        </p:txBody>
      </p:sp>
      <p:pic>
        <p:nvPicPr>
          <p:cNvPr id="3074" name="Picture 2" descr="Spectacular cirrus clouds over Algeria | EUMETSAT">
            <a:extLst>
              <a:ext uri="{FF2B5EF4-FFF2-40B4-BE49-F238E27FC236}">
                <a16:creationId xmlns:a16="http://schemas.microsoft.com/office/drawing/2014/main" id="{B9532B7D-77C1-7BF9-2753-D25D78AE51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0599" y="1784859"/>
            <a:ext cx="1141791" cy="642257"/>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0C956250-0F46-6513-34AE-AD776DFB9BCB}"/>
              </a:ext>
            </a:extLst>
          </p:cNvPr>
          <p:cNvSpPr txBox="1"/>
          <p:nvPr/>
        </p:nvSpPr>
        <p:spPr>
          <a:xfrm>
            <a:off x="2569437" y="1784859"/>
            <a:ext cx="952953" cy="276999"/>
          </a:xfrm>
          <a:prstGeom prst="rect">
            <a:avLst/>
          </a:prstGeom>
          <a:noFill/>
        </p:spPr>
        <p:txBody>
          <a:bodyPr wrap="none" rtlCol="0">
            <a:spAutoFit/>
          </a:bodyPr>
          <a:lstStyle/>
          <a:p>
            <a:r>
              <a:rPr lang="en-US" sz="1200" dirty="0"/>
              <a:t>Atmosphere</a:t>
            </a:r>
            <a:endParaRPr lang="en-US" dirty="0"/>
          </a:p>
        </p:txBody>
      </p:sp>
      <p:pic>
        <p:nvPicPr>
          <p:cNvPr id="3076" name="Picture 4" descr="Visiting Brazil's Amazon rainforest | CN Traveller">
            <a:extLst>
              <a:ext uri="{FF2B5EF4-FFF2-40B4-BE49-F238E27FC236}">
                <a16:creationId xmlns:a16="http://schemas.microsoft.com/office/drawing/2014/main" id="{79071D02-F7DC-9A21-7A81-9CE08B4779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69437" y="2311700"/>
            <a:ext cx="1141791" cy="642257"/>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97894046-E154-78E7-88B5-5587ACB30F52}"/>
              </a:ext>
            </a:extLst>
          </p:cNvPr>
          <p:cNvSpPr txBox="1"/>
          <p:nvPr/>
        </p:nvSpPr>
        <p:spPr>
          <a:xfrm>
            <a:off x="3522389" y="2034701"/>
            <a:ext cx="942887" cy="253916"/>
          </a:xfrm>
          <a:prstGeom prst="rect">
            <a:avLst/>
          </a:prstGeom>
          <a:noFill/>
        </p:spPr>
        <p:txBody>
          <a:bodyPr wrap="none" rtlCol="0">
            <a:spAutoFit/>
          </a:bodyPr>
          <a:lstStyle/>
          <a:p>
            <a:r>
              <a:rPr lang="en-US" sz="1050" dirty="0"/>
              <a:t>Global C cycle</a:t>
            </a:r>
          </a:p>
        </p:txBody>
      </p:sp>
      <p:pic>
        <p:nvPicPr>
          <p:cNvPr id="3078" name="Picture 6" descr="What is World Ocean Day and why is it important? | World Economic Forum">
            <a:extLst>
              <a:ext uri="{FF2B5EF4-FFF2-40B4-BE49-F238E27FC236}">
                <a16:creationId xmlns:a16="http://schemas.microsoft.com/office/drawing/2014/main" id="{F07441AA-DDD7-F28D-828F-760E559D380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11228" y="2288617"/>
            <a:ext cx="751114" cy="563336"/>
          </a:xfrm>
          <a:prstGeom prst="rect">
            <a:avLst/>
          </a:prstGeom>
          <a:noFill/>
          <a:extLst>
            <a:ext uri="{909E8E84-426E-40DD-AFC4-6F175D3DCCD1}">
              <a14:hiddenFill xmlns:a14="http://schemas.microsoft.com/office/drawing/2010/main">
                <a:solidFill>
                  <a:srgbClr val="FFFFFF"/>
                </a:solidFill>
              </a14:hiddenFill>
            </a:ext>
          </a:extLst>
        </p:spPr>
      </p:pic>
      <p:sp>
        <p:nvSpPr>
          <p:cNvPr id="11" name="Rounded Rectangle 10">
            <a:extLst>
              <a:ext uri="{FF2B5EF4-FFF2-40B4-BE49-F238E27FC236}">
                <a16:creationId xmlns:a16="http://schemas.microsoft.com/office/drawing/2014/main" id="{BD63DC91-2489-17AF-1AE7-09A3A064A589}"/>
              </a:ext>
            </a:extLst>
          </p:cNvPr>
          <p:cNvSpPr/>
          <p:nvPr/>
        </p:nvSpPr>
        <p:spPr>
          <a:xfrm>
            <a:off x="5584780" y="1343988"/>
            <a:ext cx="3287486" cy="2100943"/>
          </a:xfrm>
          <a:prstGeom prst="roundRect">
            <a:avLst/>
          </a:prstGeom>
          <a:noFill/>
          <a:ln w="539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ounded Rectangle 11">
            <a:extLst>
              <a:ext uri="{FF2B5EF4-FFF2-40B4-BE49-F238E27FC236}">
                <a16:creationId xmlns:a16="http://schemas.microsoft.com/office/drawing/2014/main" id="{D6C432FA-D36E-E438-8AEE-4B3C1E0E35AF}"/>
              </a:ext>
            </a:extLst>
          </p:cNvPr>
          <p:cNvSpPr/>
          <p:nvPr/>
        </p:nvSpPr>
        <p:spPr>
          <a:xfrm>
            <a:off x="5835152" y="1513114"/>
            <a:ext cx="2786743" cy="413657"/>
          </a:xfrm>
          <a:prstGeom prst="round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Predicting climate</a:t>
            </a:r>
          </a:p>
        </p:txBody>
      </p:sp>
      <p:sp>
        <p:nvSpPr>
          <p:cNvPr id="13" name="Rounded Rectangle 12">
            <a:extLst>
              <a:ext uri="{FF2B5EF4-FFF2-40B4-BE49-F238E27FC236}">
                <a16:creationId xmlns:a16="http://schemas.microsoft.com/office/drawing/2014/main" id="{668562AB-4FB4-1C3E-FE3E-0764E268A817}"/>
              </a:ext>
            </a:extLst>
          </p:cNvPr>
          <p:cNvSpPr/>
          <p:nvPr/>
        </p:nvSpPr>
        <p:spPr>
          <a:xfrm>
            <a:off x="1624647" y="1099645"/>
            <a:ext cx="3287486" cy="2100943"/>
          </a:xfrm>
          <a:prstGeom prst="roundRect">
            <a:avLst/>
          </a:prstGeom>
          <a:noFill/>
          <a:ln w="53975">
            <a:solidFill>
              <a:schemeClr val="tx1">
                <a:lumMod val="65000"/>
                <a:lumOff val="3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080" name="Picture 8" descr="Climate change 2021: the physical science basis (AR6) | PreventionWeb">
            <a:extLst>
              <a:ext uri="{FF2B5EF4-FFF2-40B4-BE49-F238E27FC236}">
                <a16:creationId xmlns:a16="http://schemas.microsoft.com/office/drawing/2014/main" id="{99A6EEE7-BCED-8D76-51DC-C9741F3CB0A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56923" y="2034701"/>
            <a:ext cx="840800" cy="1121759"/>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D097A9F3-D812-3F80-F78E-18C9332EF9F8}"/>
              </a:ext>
            </a:extLst>
          </p:cNvPr>
          <p:cNvSpPr txBox="1"/>
          <p:nvPr/>
        </p:nvSpPr>
        <p:spPr>
          <a:xfrm>
            <a:off x="6697723" y="2011618"/>
            <a:ext cx="895951" cy="276999"/>
          </a:xfrm>
          <a:prstGeom prst="rect">
            <a:avLst/>
          </a:prstGeom>
          <a:noFill/>
        </p:spPr>
        <p:txBody>
          <a:bodyPr wrap="none" rtlCol="0">
            <a:spAutoFit/>
          </a:bodyPr>
          <a:lstStyle/>
          <a:p>
            <a:r>
              <a:rPr lang="en-US" sz="1200" dirty="0"/>
              <a:t>IPCC report</a:t>
            </a:r>
            <a:endParaRPr lang="en-US" dirty="0"/>
          </a:p>
        </p:txBody>
      </p:sp>
      <p:sp>
        <p:nvSpPr>
          <p:cNvPr id="15" name="TextBox 14">
            <a:extLst>
              <a:ext uri="{FF2B5EF4-FFF2-40B4-BE49-F238E27FC236}">
                <a16:creationId xmlns:a16="http://schemas.microsoft.com/office/drawing/2014/main" id="{ADC22D5F-7349-97BB-77CD-F6BEE10DB5D0}"/>
              </a:ext>
            </a:extLst>
          </p:cNvPr>
          <p:cNvSpPr txBox="1"/>
          <p:nvPr/>
        </p:nvSpPr>
        <p:spPr>
          <a:xfrm>
            <a:off x="7274285" y="2311700"/>
            <a:ext cx="1479379" cy="276999"/>
          </a:xfrm>
          <a:prstGeom prst="rect">
            <a:avLst/>
          </a:prstGeom>
          <a:noFill/>
        </p:spPr>
        <p:txBody>
          <a:bodyPr wrap="none" rtlCol="0">
            <a:spAutoFit/>
          </a:bodyPr>
          <a:lstStyle/>
          <a:p>
            <a:r>
              <a:rPr lang="en-US" sz="1200" dirty="0"/>
              <a:t>Earth system models</a:t>
            </a:r>
            <a:endParaRPr lang="en-US" dirty="0"/>
          </a:p>
        </p:txBody>
      </p:sp>
      <p:sp>
        <p:nvSpPr>
          <p:cNvPr id="16" name="Rounded Rectangle 15">
            <a:extLst>
              <a:ext uri="{FF2B5EF4-FFF2-40B4-BE49-F238E27FC236}">
                <a16:creationId xmlns:a16="http://schemas.microsoft.com/office/drawing/2014/main" id="{FF9E6942-B46D-6F94-4B7A-32160B296059}"/>
              </a:ext>
            </a:extLst>
          </p:cNvPr>
          <p:cNvSpPr/>
          <p:nvPr/>
        </p:nvSpPr>
        <p:spPr>
          <a:xfrm>
            <a:off x="2547666" y="4081746"/>
            <a:ext cx="2786743" cy="413657"/>
          </a:xfrm>
          <a:prstGeom prst="round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Climate impacts</a:t>
            </a:r>
          </a:p>
        </p:txBody>
      </p:sp>
      <p:sp>
        <p:nvSpPr>
          <p:cNvPr id="17" name="Rounded Rectangle 16">
            <a:extLst>
              <a:ext uri="{FF2B5EF4-FFF2-40B4-BE49-F238E27FC236}">
                <a16:creationId xmlns:a16="http://schemas.microsoft.com/office/drawing/2014/main" id="{9F220B65-A0E0-6B33-0171-9C165D9619A8}"/>
              </a:ext>
            </a:extLst>
          </p:cNvPr>
          <p:cNvSpPr/>
          <p:nvPr/>
        </p:nvSpPr>
        <p:spPr>
          <a:xfrm>
            <a:off x="2308180" y="3896689"/>
            <a:ext cx="3287486" cy="2100943"/>
          </a:xfrm>
          <a:prstGeom prst="roundRect">
            <a:avLst/>
          </a:prstGeom>
          <a:noFill/>
          <a:ln w="53975">
            <a:solidFill>
              <a:schemeClr val="tx1">
                <a:lumMod val="65000"/>
                <a:lumOff val="3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082" name="Picture 10">
            <a:extLst>
              <a:ext uri="{FF2B5EF4-FFF2-40B4-BE49-F238E27FC236}">
                <a16:creationId xmlns:a16="http://schemas.microsoft.com/office/drawing/2014/main" id="{BE120946-1EE2-9E96-AE9A-8E587B9C5AB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11140" y="4525129"/>
            <a:ext cx="1259750" cy="875925"/>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a:extLst>
              <a:ext uri="{FF2B5EF4-FFF2-40B4-BE49-F238E27FC236}">
                <a16:creationId xmlns:a16="http://schemas.microsoft.com/office/drawing/2014/main" id="{28431E2A-C121-B49C-8FFC-7BB2627E71E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37849" y="5285982"/>
            <a:ext cx="1848985" cy="579723"/>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9C318C9F-0711-2112-7FCA-B0036670C9B6}"/>
              </a:ext>
            </a:extLst>
          </p:cNvPr>
          <p:cNvSpPr txBox="1"/>
          <p:nvPr/>
        </p:nvSpPr>
        <p:spPr>
          <a:xfrm>
            <a:off x="3774866" y="4567415"/>
            <a:ext cx="1035861" cy="253916"/>
          </a:xfrm>
          <a:prstGeom prst="rect">
            <a:avLst/>
          </a:prstGeom>
          <a:noFill/>
        </p:spPr>
        <p:txBody>
          <a:bodyPr wrap="none" rtlCol="0">
            <a:spAutoFit/>
          </a:bodyPr>
          <a:lstStyle/>
          <a:p>
            <a:r>
              <a:rPr lang="en-US" sz="1050" dirty="0"/>
              <a:t>Extreme events</a:t>
            </a:r>
          </a:p>
        </p:txBody>
      </p:sp>
      <p:sp>
        <p:nvSpPr>
          <p:cNvPr id="19" name="TextBox 18">
            <a:extLst>
              <a:ext uri="{FF2B5EF4-FFF2-40B4-BE49-F238E27FC236}">
                <a16:creationId xmlns:a16="http://schemas.microsoft.com/office/drawing/2014/main" id="{7331F0B1-45EB-7EF0-C69E-5EB7034D10E6}"/>
              </a:ext>
            </a:extLst>
          </p:cNvPr>
          <p:cNvSpPr txBox="1"/>
          <p:nvPr/>
        </p:nvSpPr>
        <p:spPr>
          <a:xfrm>
            <a:off x="3957533" y="5027097"/>
            <a:ext cx="1124026" cy="253916"/>
          </a:xfrm>
          <a:prstGeom prst="rect">
            <a:avLst/>
          </a:prstGeom>
          <a:noFill/>
        </p:spPr>
        <p:txBody>
          <a:bodyPr wrap="none" rtlCol="0">
            <a:spAutoFit/>
          </a:bodyPr>
          <a:lstStyle/>
          <a:p>
            <a:r>
              <a:rPr lang="en-US" sz="1050" dirty="0"/>
              <a:t>Sea ice, ice caps,</a:t>
            </a:r>
          </a:p>
        </p:txBody>
      </p:sp>
      <p:sp>
        <p:nvSpPr>
          <p:cNvPr id="20" name="TextBox 19">
            <a:extLst>
              <a:ext uri="{FF2B5EF4-FFF2-40B4-BE49-F238E27FC236}">
                <a16:creationId xmlns:a16="http://schemas.microsoft.com/office/drawing/2014/main" id="{BBE8E163-4F6F-F7D3-F738-48A6B1CE669B}"/>
              </a:ext>
            </a:extLst>
          </p:cNvPr>
          <p:cNvSpPr txBox="1"/>
          <p:nvPr/>
        </p:nvSpPr>
        <p:spPr>
          <a:xfrm>
            <a:off x="4451575" y="4778598"/>
            <a:ext cx="957313" cy="253916"/>
          </a:xfrm>
          <a:prstGeom prst="rect">
            <a:avLst/>
          </a:prstGeom>
          <a:noFill/>
        </p:spPr>
        <p:txBody>
          <a:bodyPr wrap="none" rtlCol="0">
            <a:spAutoFit/>
          </a:bodyPr>
          <a:lstStyle/>
          <a:p>
            <a:r>
              <a:rPr lang="en-US" sz="1050" dirty="0"/>
              <a:t>Tipping points</a:t>
            </a:r>
          </a:p>
        </p:txBody>
      </p:sp>
      <p:pic>
        <p:nvPicPr>
          <p:cNvPr id="3086" name="Picture 14">
            <a:extLst>
              <a:ext uri="{FF2B5EF4-FFF2-40B4-BE49-F238E27FC236}">
                <a16:creationId xmlns:a16="http://schemas.microsoft.com/office/drawing/2014/main" id="{0FA867B7-7235-48BB-E45A-F86CE1D8D87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853734" y="2517021"/>
            <a:ext cx="1033272" cy="873871"/>
          </a:xfrm>
          <a:prstGeom prst="rect">
            <a:avLst/>
          </a:prstGeom>
          <a:noFill/>
          <a:extLst>
            <a:ext uri="{909E8E84-426E-40DD-AFC4-6F175D3DCCD1}">
              <a14:hiddenFill xmlns:a14="http://schemas.microsoft.com/office/drawing/2010/main">
                <a:solidFill>
                  <a:srgbClr val="FFFFFF"/>
                </a:solidFill>
              </a14:hiddenFill>
            </a:ext>
          </a:extLst>
        </p:spPr>
      </p:pic>
      <p:sp>
        <p:nvSpPr>
          <p:cNvPr id="21" name="Rounded Rectangle 20">
            <a:extLst>
              <a:ext uri="{FF2B5EF4-FFF2-40B4-BE49-F238E27FC236}">
                <a16:creationId xmlns:a16="http://schemas.microsoft.com/office/drawing/2014/main" id="{C399815A-C2A4-92D7-ABFA-C4A9EFC635EF}"/>
              </a:ext>
            </a:extLst>
          </p:cNvPr>
          <p:cNvSpPr/>
          <p:nvPr/>
        </p:nvSpPr>
        <p:spPr>
          <a:xfrm>
            <a:off x="6335486" y="4415598"/>
            <a:ext cx="2786743" cy="413657"/>
          </a:xfrm>
          <a:prstGeom prst="round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Climate solutions</a:t>
            </a:r>
          </a:p>
        </p:txBody>
      </p:sp>
      <p:sp>
        <p:nvSpPr>
          <p:cNvPr id="22" name="Rounded Rectangle 21">
            <a:extLst>
              <a:ext uri="{FF2B5EF4-FFF2-40B4-BE49-F238E27FC236}">
                <a16:creationId xmlns:a16="http://schemas.microsoft.com/office/drawing/2014/main" id="{9D6A03AC-A15D-F2BA-11D8-A8B099F887C8}"/>
              </a:ext>
            </a:extLst>
          </p:cNvPr>
          <p:cNvSpPr/>
          <p:nvPr/>
        </p:nvSpPr>
        <p:spPr>
          <a:xfrm>
            <a:off x="6096000" y="4230541"/>
            <a:ext cx="3287486" cy="2100943"/>
          </a:xfrm>
          <a:prstGeom prst="roundRect">
            <a:avLst/>
          </a:prstGeom>
          <a:noFill/>
          <a:ln w="53975">
            <a:solidFill>
              <a:schemeClr val="tx1">
                <a:lumMod val="65000"/>
                <a:lumOff val="3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088" name="Picture 16">
            <a:extLst>
              <a:ext uri="{FF2B5EF4-FFF2-40B4-BE49-F238E27FC236}">
                <a16:creationId xmlns:a16="http://schemas.microsoft.com/office/drawing/2014/main" id="{56C6A088-8AC3-1800-C202-FAF5223B0C9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835856" y="4947160"/>
            <a:ext cx="1286373" cy="860104"/>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3D460D26-EBAE-7E56-C36F-EDB3A19AA81B}"/>
              </a:ext>
            </a:extLst>
          </p:cNvPr>
          <p:cNvSpPr txBox="1"/>
          <p:nvPr/>
        </p:nvSpPr>
        <p:spPr>
          <a:xfrm>
            <a:off x="6282096" y="4947160"/>
            <a:ext cx="559769" cy="253916"/>
          </a:xfrm>
          <a:prstGeom prst="rect">
            <a:avLst/>
          </a:prstGeom>
          <a:noFill/>
        </p:spPr>
        <p:txBody>
          <a:bodyPr wrap="none" rtlCol="0">
            <a:spAutoFit/>
          </a:bodyPr>
          <a:lstStyle/>
          <a:p>
            <a:r>
              <a:rPr lang="en-US" sz="1050" dirty="0"/>
              <a:t>Energy</a:t>
            </a:r>
          </a:p>
        </p:txBody>
      </p:sp>
      <p:sp>
        <p:nvSpPr>
          <p:cNvPr id="24" name="TextBox 23">
            <a:extLst>
              <a:ext uri="{FF2B5EF4-FFF2-40B4-BE49-F238E27FC236}">
                <a16:creationId xmlns:a16="http://schemas.microsoft.com/office/drawing/2014/main" id="{89CC4FCA-8CB5-8EAA-733C-4433394A8D3A}"/>
              </a:ext>
            </a:extLst>
          </p:cNvPr>
          <p:cNvSpPr txBox="1"/>
          <p:nvPr/>
        </p:nvSpPr>
        <p:spPr>
          <a:xfrm>
            <a:off x="6749866" y="5192023"/>
            <a:ext cx="750526" cy="253916"/>
          </a:xfrm>
          <a:prstGeom prst="rect">
            <a:avLst/>
          </a:prstGeom>
          <a:noFill/>
        </p:spPr>
        <p:txBody>
          <a:bodyPr wrap="none" rtlCol="0">
            <a:spAutoFit/>
          </a:bodyPr>
          <a:lstStyle/>
          <a:p>
            <a:r>
              <a:rPr lang="en-US" sz="1050" dirty="0"/>
              <a:t>Mitigation</a:t>
            </a:r>
          </a:p>
        </p:txBody>
      </p:sp>
      <p:sp>
        <p:nvSpPr>
          <p:cNvPr id="25" name="TextBox 24">
            <a:extLst>
              <a:ext uri="{FF2B5EF4-FFF2-40B4-BE49-F238E27FC236}">
                <a16:creationId xmlns:a16="http://schemas.microsoft.com/office/drawing/2014/main" id="{A56B4E36-EE6E-A963-66AD-B04A7D361143}"/>
              </a:ext>
            </a:extLst>
          </p:cNvPr>
          <p:cNvSpPr txBox="1"/>
          <p:nvPr/>
        </p:nvSpPr>
        <p:spPr>
          <a:xfrm>
            <a:off x="6316972" y="5581168"/>
            <a:ext cx="1455848" cy="253916"/>
          </a:xfrm>
          <a:prstGeom prst="rect">
            <a:avLst/>
          </a:prstGeom>
          <a:noFill/>
        </p:spPr>
        <p:txBody>
          <a:bodyPr wrap="none" rtlCol="0">
            <a:spAutoFit/>
          </a:bodyPr>
          <a:lstStyle/>
          <a:p>
            <a:r>
              <a:rPr lang="en-US" sz="1050" dirty="0"/>
              <a:t>Nature-based solutions</a:t>
            </a:r>
          </a:p>
        </p:txBody>
      </p:sp>
      <p:sp>
        <p:nvSpPr>
          <p:cNvPr id="2" name="Footer Placeholder 1">
            <a:extLst>
              <a:ext uri="{FF2B5EF4-FFF2-40B4-BE49-F238E27FC236}">
                <a16:creationId xmlns:a16="http://schemas.microsoft.com/office/drawing/2014/main" id="{F3727252-7EC0-A804-6639-8DDC9695E718}"/>
              </a:ext>
            </a:extLst>
          </p:cNvPr>
          <p:cNvSpPr>
            <a:spLocks noGrp="1"/>
          </p:cNvSpPr>
          <p:nvPr>
            <p:ph type="ftr" sz="quarter" idx="11"/>
          </p:nvPr>
        </p:nvSpPr>
        <p:spPr/>
        <p:txBody>
          <a:bodyPr/>
          <a:lstStyle/>
          <a:p>
            <a:r>
              <a:rPr lang="en-US"/>
              <a:t>ESU22001</a:t>
            </a:r>
          </a:p>
        </p:txBody>
      </p:sp>
      <p:sp>
        <p:nvSpPr>
          <p:cNvPr id="3" name="Slide Number Placeholder 2">
            <a:extLst>
              <a:ext uri="{FF2B5EF4-FFF2-40B4-BE49-F238E27FC236}">
                <a16:creationId xmlns:a16="http://schemas.microsoft.com/office/drawing/2014/main" id="{B1A7490A-E76B-606C-A92E-C4BD65005F65}"/>
              </a:ext>
            </a:extLst>
          </p:cNvPr>
          <p:cNvSpPr>
            <a:spLocks noGrp="1"/>
          </p:cNvSpPr>
          <p:nvPr>
            <p:ph type="sldNum" sz="quarter" idx="12"/>
          </p:nvPr>
        </p:nvSpPr>
        <p:spPr/>
        <p:txBody>
          <a:bodyPr/>
          <a:lstStyle/>
          <a:p>
            <a:fld id="{330EA680-D336-4FF7-8B7A-9848BB0A1C32}" type="slidenum">
              <a:rPr lang="en-US" smtClean="0"/>
              <a:t>34</a:t>
            </a:fld>
            <a:endParaRPr lang="en-US"/>
          </a:p>
        </p:txBody>
      </p:sp>
    </p:spTree>
    <p:extLst>
      <p:ext uri="{BB962C8B-B14F-4D97-AF65-F5344CB8AC3E}">
        <p14:creationId xmlns:p14="http://schemas.microsoft.com/office/powerpoint/2010/main" val="11925227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oogle Shape;583;p57">
            <a:extLst>
              <a:ext uri="{FF2B5EF4-FFF2-40B4-BE49-F238E27FC236}">
                <a16:creationId xmlns:a16="http://schemas.microsoft.com/office/drawing/2014/main" id="{8C5B0BA9-2A77-6ED6-6B0D-9245BB025650}"/>
              </a:ext>
            </a:extLst>
          </p:cNvPr>
          <p:cNvPicPr preferRelativeResize="0">
            <a:picLocks/>
          </p:cNvPicPr>
          <p:nvPr/>
        </p:nvPicPr>
        <p:blipFill>
          <a:blip r:embed="rId2"/>
          <a:srcRect/>
          <a:stretch/>
        </p:blipFill>
        <p:spPr>
          <a:xfrm>
            <a:off x="1458686" y="496389"/>
            <a:ext cx="9274628" cy="5865222"/>
          </a:xfrm>
          <a:prstGeom prst="rect">
            <a:avLst/>
          </a:prstGeom>
          <a:noFill/>
          <a:ln>
            <a:noFill/>
          </a:ln>
        </p:spPr>
      </p:pic>
    </p:spTree>
    <p:extLst>
      <p:ext uri="{BB962C8B-B14F-4D97-AF65-F5344CB8AC3E}">
        <p14:creationId xmlns:p14="http://schemas.microsoft.com/office/powerpoint/2010/main" val="2163207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5B15CE-D164-4C7B-CA2E-4FA8ED7799DD}"/>
              </a:ext>
            </a:extLst>
          </p:cNvPr>
          <p:cNvSpPr>
            <a:spLocks noGrp="1"/>
          </p:cNvSpPr>
          <p:nvPr>
            <p:ph type="title"/>
          </p:nvPr>
        </p:nvSpPr>
        <p:spPr/>
        <p:txBody>
          <a:bodyPr/>
          <a:lstStyle/>
          <a:p>
            <a:r>
              <a:rPr lang="en-GB" dirty="0"/>
              <a:t>Emissions – temperature - risk</a:t>
            </a:r>
          </a:p>
        </p:txBody>
      </p:sp>
      <p:pic>
        <p:nvPicPr>
          <p:cNvPr id="4" name="Picture 3">
            <a:extLst>
              <a:ext uri="{FF2B5EF4-FFF2-40B4-BE49-F238E27FC236}">
                <a16:creationId xmlns:a16="http://schemas.microsoft.com/office/drawing/2014/main" id="{23637403-1152-413D-7DE2-0F4A0F7FC6B2}"/>
              </a:ext>
            </a:extLst>
          </p:cNvPr>
          <p:cNvPicPr>
            <a:picLocks noChangeAspect="1"/>
          </p:cNvPicPr>
          <p:nvPr/>
        </p:nvPicPr>
        <p:blipFill>
          <a:blip r:embed="rId3"/>
          <a:stretch>
            <a:fillRect/>
          </a:stretch>
        </p:blipFill>
        <p:spPr>
          <a:xfrm>
            <a:off x="2209800" y="1780830"/>
            <a:ext cx="7772400" cy="4138820"/>
          </a:xfrm>
          <a:prstGeom prst="rect">
            <a:avLst/>
          </a:prstGeom>
        </p:spPr>
      </p:pic>
    </p:spTree>
    <p:extLst>
      <p:ext uri="{BB962C8B-B14F-4D97-AF65-F5344CB8AC3E}">
        <p14:creationId xmlns:p14="http://schemas.microsoft.com/office/powerpoint/2010/main" val="4100194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C298208-56D7-957C-EFB0-2F071A1FCED0}"/>
              </a:ext>
            </a:extLst>
          </p:cNvPr>
          <p:cNvPicPr>
            <a:picLocks noChangeAspect="1"/>
          </p:cNvPicPr>
          <p:nvPr/>
        </p:nvPicPr>
        <p:blipFill>
          <a:blip r:embed="rId2"/>
          <a:stretch>
            <a:fillRect/>
          </a:stretch>
        </p:blipFill>
        <p:spPr>
          <a:xfrm>
            <a:off x="1901147" y="983682"/>
            <a:ext cx="8389706" cy="5123802"/>
          </a:xfrm>
          <a:prstGeom prst="rect">
            <a:avLst/>
          </a:prstGeom>
        </p:spPr>
      </p:pic>
    </p:spTree>
    <p:extLst>
      <p:ext uri="{BB962C8B-B14F-4D97-AF65-F5344CB8AC3E}">
        <p14:creationId xmlns:p14="http://schemas.microsoft.com/office/powerpoint/2010/main" val="24253231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35F0E1-68CF-E77E-6E98-2E5E6802F690}"/>
              </a:ext>
            </a:extLst>
          </p:cNvPr>
          <p:cNvSpPr>
            <a:spLocks noGrp="1"/>
          </p:cNvSpPr>
          <p:nvPr>
            <p:ph type="title"/>
          </p:nvPr>
        </p:nvSpPr>
        <p:spPr/>
        <p:txBody>
          <a:bodyPr/>
          <a:lstStyle/>
          <a:p>
            <a:r>
              <a:rPr lang="en-GB" dirty="0"/>
              <a:t>Transition from emissions (AR1-5) to narratives (AR6)</a:t>
            </a:r>
          </a:p>
        </p:txBody>
      </p:sp>
      <p:pic>
        <p:nvPicPr>
          <p:cNvPr id="3" name="Picture 2" descr="Fossil fuel CO2 emissions up by 29 percent since 2000">
            <a:extLst>
              <a:ext uri="{FF2B5EF4-FFF2-40B4-BE49-F238E27FC236}">
                <a16:creationId xmlns:a16="http://schemas.microsoft.com/office/drawing/2014/main" id="{97278607-8775-7246-8332-03BA6A897A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91823" y="2301162"/>
            <a:ext cx="2540000" cy="16891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CF49EF8-29E9-1264-397D-725439DD7115}"/>
              </a:ext>
            </a:extLst>
          </p:cNvPr>
          <p:cNvSpPr txBox="1"/>
          <p:nvPr/>
        </p:nvSpPr>
        <p:spPr>
          <a:xfrm>
            <a:off x="1839074" y="4139071"/>
            <a:ext cx="3215811" cy="1200329"/>
          </a:xfrm>
          <a:prstGeom prst="rect">
            <a:avLst/>
          </a:prstGeom>
          <a:noFill/>
        </p:spPr>
        <p:txBody>
          <a:bodyPr wrap="square" rtlCol="0">
            <a:spAutoFit/>
          </a:bodyPr>
          <a:lstStyle/>
          <a:p>
            <a:pPr algn="ctr"/>
            <a:r>
              <a:rPr lang="en-GB" dirty="0"/>
              <a:t>Representative concentration pathways (RCPs)</a:t>
            </a:r>
          </a:p>
          <a:p>
            <a:pPr algn="ctr"/>
            <a:r>
              <a:rPr lang="en-GB" dirty="0"/>
              <a:t>Emissions, GHG concentrations in the atmosphere</a:t>
            </a:r>
          </a:p>
        </p:txBody>
      </p:sp>
      <p:pic>
        <p:nvPicPr>
          <p:cNvPr id="5" name="Picture 4" descr="Fossil fuel CO2 emissions up by 29 percent since 2000">
            <a:extLst>
              <a:ext uri="{FF2B5EF4-FFF2-40B4-BE49-F238E27FC236}">
                <a16:creationId xmlns:a16="http://schemas.microsoft.com/office/drawing/2014/main" id="{4961E069-CAF0-9A86-D38E-6EBF079628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73219" y="1809517"/>
            <a:ext cx="1743930" cy="1159714"/>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Agriculture Subsidies Can Fight Climate Change and Protect Food Security,  According to World Bank – Food Tank">
            <a:extLst>
              <a:ext uri="{FF2B5EF4-FFF2-40B4-BE49-F238E27FC236}">
                <a16:creationId xmlns:a16="http://schemas.microsoft.com/office/drawing/2014/main" id="{ED870E3B-9E22-C8EA-C719-214CD12018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94651" y="1928347"/>
            <a:ext cx="1932856" cy="115971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Future of Global Politics - Strafasia | Strategy, analysis, News and  insight of Emerging Asia">
            <a:extLst>
              <a:ext uri="{FF2B5EF4-FFF2-40B4-BE49-F238E27FC236}">
                <a16:creationId xmlns:a16="http://schemas.microsoft.com/office/drawing/2014/main" id="{02A8EC09-40F9-510D-0D24-541A8930659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26259" y="2550020"/>
            <a:ext cx="1548525" cy="155139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4AACBB1-04B9-7E8D-0AE9-FE755B874830}"/>
              </a:ext>
            </a:extLst>
          </p:cNvPr>
          <p:cNvSpPr txBox="1"/>
          <p:nvPr/>
        </p:nvSpPr>
        <p:spPr>
          <a:xfrm>
            <a:off x="6011696" y="4140880"/>
            <a:ext cx="3215811" cy="1200329"/>
          </a:xfrm>
          <a:prstGeom prst="rect">
            <a:avLst/>
          </a:prstGeom>
          <a:noFill/>
        </p:spPr>
        <p:txBody>
          <a:bodyPr wrap="square" rtlCol="0">
            <a:spAutoFit/>
          </a:bodyPr>
          <a:lstStyle/>
          <a:p>
            <a:pPr algn="ctr"/>
            <a:r>
              <a:rPr lang="en-GB" dirty="0"/>
              <a:t>Shared socio-economic pathways (SSPs)</a:t>
            </a:r>
          </a:p>
          <a:p>
            <a:pPr algn="ctr"/>
            <a:r>
              <a:rPr lang="en-GB" dirty="0"/>
              <a:t>Emissions, land use, global relations, economy</a:t>
            </a:r>
          </a:p>
        </p:txBody>
      </p:sp>
    </p:spTree>
    <p:extLst>
      <p:ext uri="{BB962C8B-B14F-4D97-AF65-F5344CB8AC3E}">
        <p14:creationId xmlns:p14="http://schemas.microsoft.com/office/powerpoint/2010/main" val="34781785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8182DC-65E3-59EB-44D0-DA8A024761E5}"/>
              </a:ext>
            </a:extLst>
          </p:cNvPr>
          <p:cNvSpPr>
            <a:spLocks noGrp="1"/>
          </p:cNvSpPr>
          <p:nvPr>
            <p:ph type="title"/>
          </p:nvPr>
        </p:nvSpPr>
        <p:spPr/>
        <p:txBody>
          <a:bodyPr/>
          <a:lstStyle/>
          <a:p>
            <a:r>
              <a:rPr lang="en-GB" dirty="0"/>
              <a:t>Shared socioeconomic pathways</a:t>
            </a:r>
          </a:p>
        </p:txBody>
      </p:sp>
      <p:pic>
        <p:nvPicPr>
          <p:cNvPr id="3" name="Google Shape;289;p31">
            <a:extLst>
              <a:ext uri="{FF2B5EF4-FFF2-40B4-BE49-F238E27FC236}">
                <a16:creationId xmlns:a16="http://schemas.microsoft.com/office/drawing/2014/main" id="{E2C7F8D0-583A-40F4-AA13-B50D1C88B2A6}"/>
              </a:ext>
            </a:extLst>
          </p:cNvPr>
          <p:cNvPicPr preferRelativeResize="0"/>
          <p:nvPr/>
        </p:nvPicPr>
        <p:blipFill rotWithShape="1">
          <a:blip r:embed="rId3">
            <a:alphaModFix/>
          </a:blip>
          <a:srcRect r="26878"/>
          <a:stretch/>
        </p:blipFill>
        <p:spPr>
          <a:xfrm>
            <a:off x="2690117" y="1690688"/>
            <a:ext cx="5106256" cy="4309420"/>
          </a:xfrm>
          <a:prstGeom prst="rect">
            <a:avLst/>
          </a:prstGeom>
          <a:noFill/>
          <a:ln>
            <a:noFill/>
          </a:ln>
        </p:spPr>
      </p:pic>
    </p:spTree>
    <p:extLst>
      <p:ext uri="{BB962C8B-B14F-4D97-AF65-F5344CB8AC3E}">
        <p14:creationId xmlns:p14="http://schemas.microsoft.com/office/powerpoint/2010/main" val="42940241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165596-15B7-F6B0-6332-06ECB598F838}"/>
              </a:ext>
            </a:extLst>
          </p:cNvPr>
          <p:cNvSpPr>
            <a:spLocks noGrp="1"/>
          </p:cNvSpPr>
          <p:nvPr>
            <p:ph type="title"/>
          </p:nvPr>
        </p:nvSpPr>
        <p:spPr/>
        <p:txBody>
          <a:bodyPr/>
          <a:lstStyle/>
          <a:p>
            <a:r>
              <a:rPr lang="en-GB" dirty="0"/>
              <a:t>SSP methodology</a:t>
            </a:r>
          </a:p>
        </p:txBody>
      </p:sp>
      <p:pic>
        <p:nvPicPr>
          <p:cNvPr id="3" name="Picture 2">
            <a:extLst>
              <a:ext uri="{FF2B5EF4-FFF2-40B4-BE49-F238E27FC236}">
                <a16:creationId xmlns:a16="http://schemas.microsoft.com/office/drawing/2014/main" id="{4E22C1D9-4A13-9E22-A9C2-3338EF8D2AC3}"/>
              </a:ext>
            </a:extLst>
          </p:cNvPr>
          <p:cNvPicPr>
            <a:picLocks noChangeAspect="1"/>
          </p:cNvPicPr>
          <p:nvPr/>
        </p:nvPicPr>
        <p:blipFill>
          <a:blip r:embed="rId2"/>
          <a:stretch>
            <a:fillRect/>
          </a:stretch>
        </p:blipFill>
        <p:spPr>
          <a:xfrm>
            <a:off x="2938837" y="1551889"/>
            <a:ext cx="6314326" cy="4571546"/>
          </a:xfrm>
          <a:prstGeom prst="rect">
            <a:avLst/>
          </a:prstGeom>
        </p:spPr>
      </p:pic>
    </p:spTree>
    <p:extLst>
      <p:ext uri="{BB962C8B-B14F-4D97-AF65-F5344CB8AC3E}">
        <p14:creationId xmlns:p14="http://schemas.microsoft.com/office/powerpoint/2010/main" val="150791775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451F14A9-6199-7B40-89CD-ECC6CE50E10D}" vid="{9A858FEC-64F3-E640-BF82-F2FDCED49DD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2965</TotalTime>
  <Words>1167</Words>
  <Application>Microsoft Macintosh PowerPoint</Application>
  <PresentationFormat>Widescreen</PresentationFormat>
  <Paragraphs>129</Paragraphs>
  <Slides>34</Slides>
  <Notes>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34</vt:i4>
      </vt:variant>
    </vt:vector>
  </HeadingPairs>
  <TitlesOfParts>
    <vt:vector size="39" baseType="lpstr">
      <vt:lpstr>Arial</vt:lpstr>
      <vt:lpstr>Calibri</vt:lpstr>
      <vt:lpstr>Georgia</vt:lpstr>
      <vt:lpstr>PT Sans</vt:lpstr>
      <vt:lpstr>Office Theme</vt:lpstr>
      <vt:lpstr>Emission scenarios</vt:lpstr>
      <vt:lpstr>General model structure</vt:lpstr>
      <vt:lpstr>The only input for a fully coupled Earth System Model is solar radiation at the top of the atmosphere</vt:lpstr>
      <vt:lpstr>PowerPoint Presentation</vt:lpstr>
      <vt:lpstr>Emissions – temperature - risk</vt:lpstr>
      <vt:lpstr>PowerPoint Presentation</vt:lpstr>
      <vt:lpstr>Transition from emissions (AR1-5) to narratives (AR6)</vt:lpstr>
      <vt:lpstr>Shared socioeconomic pathways</vt:lpstr>
      <vt:lpstr>SSP methodology</vt:lpstr>
      <vt:lpstr>Integrated assessment models (IAMs)</vt:lpstr>
      <vt:lpstr>SSP1: Sustainability. Taking the Green Road</vt:lpstr>
      <vt:lpstr>SSP2: Middle of the road</vt:lpstr>
      <vt:lpstr>SSP3: Regional Rivalry – A Rocky Road</vt:lpstr>
      <vt:lpstr>SSP4: Inequality – A Road Divided</vt:lpstr>
      <vt:lpstr>SSP5: Fossil fuelled development – Taking the Highway</vt:lpstr>
      <vt:lpstr>SSPs combine climate mitigation and adaptation challenges</vt:lpstr>
      <vt:lpstr>Human population metrics</vt:lpstr>
      <vt:lpstr>Land use metrics</vt:lpstr>
      <vt:lpstr>General model structure</vt:lpstr>
      <vt:lpstr>SSPs for earth system models</vt:lpstr>
      <vt:lpstr>SSPs for earth system models</vt:lpstr>
      <vt:lpstr>Radiative forcing levels</vt:lpstr>
      <vt:lpstr>GHG emissions</vt:lpstr>
      <vt:lpstr>Only some SSPs used for model projections</vt:lpstr>
      <vt:lpstr>Land use input for ESMs</vt:lpstr>
      <vt:lpstr>Multiple scenarios used for WG 3 report on mitigation</vt:lpstr>
      <vt:lpstr>All scenarios are considered equally probable</vt:lpstr>
      <vt:lpstr>CO2 emissions</vt:lpstr>
      <vt:lpstr>Mean global temperature</vt:lpstr>
      <vt:lpstr>SSPs and global temperature targets</vt:lpstr>
      <vt:lpstr>SSPs and global temperature targets</vt:lpstr>
      <vt:lpstr>SSPs and global temperature targets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Emission scenarios</dc:title>
  <dc:creator>Silvia Caldararu</dc:creator>
  <cp:lastModifiedBy>Silvia Caldararu</cp:lastModifiedBy>
  <cp:revision>1</cp:revision>
  <dcterms:created xsi:type="dcterms:W3CDTF">2023-02-23T12:02:32Z</dcterms:created>
  <dcterms:modified xsi:type="dcterms:W3CDTF">2025-02-20T09:09:09Z</dcterms:modified>
</cp:coreProperties>
</file>